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3"/>
  </p:notesMasterIdLst>
  <p:sldIdLst>
    <p:sldId id="256" r:id="rId2"/>
    <p:sldId id="351" r:id="rId3"/>
    <p:sldId id="342" r:id="rId4"/>
    <p:sldId id="343" r:id="rId5"/>
    <p:sldId id="344" r:id="rId6"/>
    <p:sldId id="329" r:id="rId7"/>
    <p:sldId id="324" r:id="rId8"/>
    <p:sldId id="327" r:id="rId9"/>
    <p:sldId id="281" r:id="rId10"/>
    <p:sldId id="277" r:id="rId11"/>
    <p:sldId id="289" r:id="rId12"/>
    <p:sldId id="350" r:id="rId13"/>
    <p:sldId id="376" r:id="rId14"/>
    <p:sldId id="339" r:id="rId15"/>
    <p:sldId id="348" r:id="rId16"/>
    <p:sldId id="349" r:id="rId17"/>
    <p:sldId id="354" r:id="rId18"/>
    <p:sldId id="355" r:id="rId19"/>
    <p:sldId id="356" r:id="rId20"/>
    <p:sldId id="359" r:id="rId21"/>
    <p:sldId id="364" r:id="rId22"/>
    <p:sldId id="367" r:id="rId23"/>
    <p:sldId id="382" r:id="rId24"/>
    <p:sldId id="365" r:id="rId25"/>
    <p:sldId id="374" r:id="rId26"/>
    <p:sldId id="313" r:id="rId27"/>
    <p:sldId id="317" r:id="rId28"/>
    <p:sldId id="377" r:id="rId29"/>
    <p:sldId id="380" r:id="rId30"/>
    <p:sldId id="378" r:id="rId31"/>
    <p:sldId id="379" r:id="rId32"/>
  </p:sldIdLst>
  <p:sldSz cx="9144000" cy="6858000" type="screen4x3"/>
  <p:notesSz cx="6858000" cy="9144000"/>
  <p:defaultTextStyle>
    <a:defPPr>
      <a:defRPr lang="en-US"/>
    </a:defPPr>
    <a:lvl1pPr marL="0" algn="l" defTabSz="815942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407971" algn="l" defTabSz="815942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815942" algn="l" defTabSz="815942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223913" algn="l" defTabSz="815942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1631884" algn="l" defTabSz="815942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2039855" algn="l" defTabSz="815942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2447827" algn="l" defTabSz="815942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2855798" algn="l" defTabSz="815942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3263769" algn="l" defTabSz="815942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723">
          <p15:clr>
            <a:srgbClr val="A4A3A4"/>
          </p15:clr>
        </p15:guide>
        <p15:guide id="2" pos="13723">
          <p15:clr>
            <a:srgbClr val="A4A3A4"/>
          </p15:clr>
        </p15:guide>
        <p15:guide id="3" orient="horz" pos="2115" userDrawn="1">
          <p15:clr>
            <a:srgbClr val="A4A3A4"/>
          </p15:clr>
        </p15:guide>
        <p15:guide id="4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747479"/>
    <a:srgbClr val="595959"/>
    <a:srgbClr val="665C95"/>
    <a:srgbClr val="E6E0EC"/>
    <a:srgbClr val="31364F"/>
    <a:srgbClr val="DCD7E3"/>
    <a:srgbClr val="25283E"/>
    <a:srgbClr val="FF6600"/>
    <a:srgbClr val="FF99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69" autoAdjust="0"/>
    <p:restoredTop sz="76964" autoAdjust="0"/>
  </p:normalViewPr>
  <p:slideViewPr>
    <p:cSldViewPr snapToGrid="0">
      <p:cViewPr varScale="1">
        <p:scale>
          <a:sx n="76" d="100"/>
          <a:sy n="76" d="100"/>
        </p:scale>
        <p:origin x="1836" y="60"/>
      </p:cViewPr>
      <p:guideLst>
        <p:guide orient="horz" pos="13723"/>
        <p:guide pos="13723"/>
        <p:guide orient="horz" pos="2115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clId="Web-{CC86D77F-1190-4DF4-9935-7D49A0E036CD}"/>
    <pc:docChg chg="addSld modSld modSection">
      <pc:chgData name="" userId="" providerId="" clId="Web-{CC86D77F-1190-4DF4-9935-7D49A0E036CD}" dt="2018-02-05T20:07:10.258" v="21"/>
      <pc:docMkLst>
        <pc:docMk/>
      </pc:docMkLst>
      <pc:sldChg chg="addSp delSp modSp new">
        <pc:chgData name="" userId="" providerId="" clId="Web-{CC86D77F-1190-4DF4-9935-7D49A0E036CD}" dt="2018-02-05T20:07:10.258" v="21"/>
        <pc:sldMkLst>
          <pc:docMk/>
          <pc:sldMk cId="1074005547" sldId="381"/>
        </pc:sldMkLst>
        <pc:spChg chg="mod">
          <ac:chgData name="" userId="" providerId="" clId="Web-{CC86D77F-1190-4DF4-9935-7D49A0E036CD}" dt="2018-02-05T20:05:54.711" v="9"/>
          <ac:spMkLst>
            <pc:docMk/>
            <pc:sldMk cId="1074005547" sldId="381"/>
            <ac:spMk id="2" creationId="{08BCFD05-CF71-4DB0-AA4A-AFB6FC893969}"/>
          </ac:spMkLst>
        </pc:spChg>
        <pc:picChg chg="add del mod">
          <ac:chgData name="" userId="" providerId="" clId="Web-{CC86D77F-1190-4DF4-9935-7D49A0E036CD}" dt="2018-02-05T20:06:04.992" v="15"/>
          <ac:picMkLst>
            <pc:docMk/>
            <pc:sldMk cId="1074005547" sldId="381"/>
            <ac:picMk id="3" creationId="{14BC9A67-C7EE-4592-9A3D-5C698F982FA9}"/>
          </ac:picMkLst>
        </pc:picChg>
        <pc:picChg chg="add del mod">
          <ac:chgData name="" userId="" providerId="" clId="Web-{CC86D77F-1190-4DF4-9935-7D49A0E036CD}" dt="2018-02-05T20:07:03.399" v="19"/>
          <ac:picMkLst>
            <pc:docMk/>
            <pc:sldMk cId="1074005547" sldId="381"/>
            <ac:picMk id="5" creationId="{AD03EFF0-BB9B-4CFF-A097-477A81B8173A}"/>
          </ac:picMkLst>
        </pc:picChg>
        <pc:picChg chg="add del mod">
          <ac:chgData name="" userId="" providerId="" clId="Web-{CC86D77F-1190-4DF4-9935-7D49A0E036CD}" dt="2018-02-05T20:07:10.258" v="21"/>
          <ac:picMkLst>
            <pc:docMk/>
            <pc:sldMk cId="1074005547" sldId="381"/>
            <ac:picMk id="7" creationId="{FB125BB1-B476-4A48-8F83-58745B28E813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63459B-436D-0B40-981C-B120AA90228C}" type="datetimeFigureOut">
              <a:rPr lang="en-US" smtClean="0"/>
              <a:t>2/7/2018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B3BABE-D07F-D540-B190-879447E242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7616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74935" rtl="0" eaLnBrk="1" latinLnBrk="0" hangingPunct="1">
      <a:defRPr sz="200" kern="1200">
        <a:solidFill>
          <a:schemeClr val="tx1"/>
        </a:solidFill>
        <a:latin typeface="+mn-lt"/>
        <a:ea typeface="+mn-ea"/>
        <a:cs typeface="+mn-cs"/>
      </a:defRPr>
    </a:lvl1pPr>
    <a:lvl2pPr marL="74935" algn="l" defTabSz="74935" rtl="0" eaLnBrk="1" latinLnBrk="0" hangingPunct="1">
      <a:defRPr sz="200" kern="1200">
        <a:solidFill>
          <a:schemeClr val="tx1"/>
        </a:solidFill>
        <a:latin typeface="+mn-lt"/>
        <a:ea typeface="+mn-ea"/>
        <a:cs typeface="+mn-cs"/>
      </a:defRPr>
    </a:lvl2pPr>
    <a:lvl3pPr marL="149870" algn="l" defTabSz="74935" rtl="0" eaLnBrk="1" latinLnBrk="0" hangingPunct="1">
      <a:defRPr sz="200" kern="1200">
        <a:solidFill>
          <a:schemeClr val="tx1"/>
        </a:solidFill>
        <a:latin typeface="+mn-lt"/>
        <a:ea typeface="+mn-ea"/>
        <a:cs typeface="+mn-cs"/>
      </a:defRPr>
    </a:lvl3pPr>
    <a:lvl4pPr marL="224805" algn="l" defTabSz="74935" rtl="0" eaLnBrk="1" latinLnBrk="0" hangingPunct="1">
      <a:defRPr sz="200" kern="1200">
        <a:solidFill>
          <a:schemeClr val="tx1"/>
        </a:solidFill>
        <a:latin typeface="+mn-lt"/>
        <a:ea typeface="+mn-ea"/>
        <a:cs typeface="+mn-cs"/>
      </a:defRPr>
    </a:lvl4pPr>
    <a:lvl5pPr marL="299740" algn="l" defTabSz="74935" rtl="0" eaLnBrk="1" latinLnBrk="0" hangingPunct="1">
      <a:defRPr sz="200" kern="1200">
        <a:solidFill>
          <a:schemeClr val="tx1"/>
        </a:solidFill>
        <a:latin typeface="+mn-lt"/>
        <a:ea typeface="+mn-ea"/>
        <a:cs typeface="+mn-cs"/>
      </a:defRPr>
    </a:lvl5pPr>
    <a:lvl6pPr marL="374675" algn="l" defTabSz="74935" rtl="0" eaLnBrk="1" latinLnBrk="0" hangingPunct="1">
      <a:defRPr sz="200" kern="1200">
        <a:solidFill>
          <a:schemeClr val="tx1"/>
        </a:solidFill>
        <a:latin typeface="+mn-lt"/>
        <a:ea typeface="+mn-ea"/>
        <a:cs typeface="+mn-cs"/>
      </a:defRPr>
    </a:lvl6pPr>
    <a:lvl7pPr marL="449610" algn="l" defTabSz="74935" rtl="0" eaLnBrk="1" latinLnBrk="0" hangingPunct="1">
      <a:defRPr sz="200" kern="1200">
        <a:solidFill>
          <a:schemeClr val="tx1"/>
        </a:solidFill>
        <a:latin typeface="+mn-lt"/>
        <a:ea typeface="+mn-ea"/>
        <a:cs typeface="+mn-cs"/>
      </a:defRPr>
    </a:lvl7pPr>
    <a:lvl8pPr marL="524546" algn="l" defTabSz="74935" rtl="0" eaLnBrk="1" latinLnBrk="0" hangingPunct="1">
      <a:defRPr sz="200" kern="1200">
        <a:solidFill>
          <a:schemeClr val="tx1"/>
        </a:solidFill>
        <a:latin typeface="+mn-lt"/>
        <a:ea typeface="+mn-ea"/>
        <a:cs typeface="+mn-cs"/>
      </a:defRPr>
    </a:lvl8pPr>
    <a:lvl9pPr marL="599481" algn="l" defTabSz="74935" rtl="0" eaLnBrk="1" latinLnBrk="0" hangingPunct="1">
      <a:defRPr sz="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B3BABE-D07F-D540-B190-879447E2424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8698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Part of Coursework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B3BABE-D07F-D540-B190-879447E2424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9197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Part of Coursework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B3BABE-D07F-D540-B190-879447E2424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4058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Part of Coursework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B3BABE-D07F-D540-B190-879447E2424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7774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Part of Coursework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B3BABE-D07F-D540-B190-879447E2424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836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Raleway"/>
                <a:cs typeface="Raleway"/>
              </a:rPr>
              <a:t>20 studies (n = 1228) with data that could be included in meta-analysis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Raleway"/>
                <a:cs typeface="Raleway"/>
              </a:rPr>
              <a:t>13 treatments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B3BABE-D07F-D540-B190-879447E2424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3598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B3BABE-D07F-D540-B190-879447E2424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7884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B3BABE-D07F-D540-B190-879447E2424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15089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B3BABE-D07F-D540-B190-879447E2424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8849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B3BABE-D07F-D540-B190-879447E2424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65604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B3BABE-D07F-D540-B190-879447E2424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1876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Part of Coursework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B3BABE-D07F-D540-B190-879447E2424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6166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Arrow for direct and indirect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B3BABE-D07F-D540-B190-879447E2424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0452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Arrow for direct and indirect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B3BABE-D07F-D540-B190-879447E2424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5167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Arrow for direct and indirect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B3BABE-D07F-D540-B190-879447E2424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1626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Arrow for direct and indirect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B3BABE-D07F-D540-B190-879447E2424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3736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Arrow for direct and indirect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B3BABE-D07F-D540-B190-879447E2424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8089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Part of Coursework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B3BABE-D07F-D540-B190-879447E2424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4856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Part of Coursework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B3BABE-D07F-D540-B190-879447E2424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4107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080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160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240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320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0401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4481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8561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2641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B12F78-0A6E-4406-962E-3996E8E02099}" type="datetimeFigureOut">
              <a:rPr lang="en-CA" smtClean="0"/>
              <a:t>2018-02-07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1DA59-6063-499A-BCD3-0AD794E710B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898861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B12F78-0A6E-4406-962E-3996E8E02099}" type="datetimeFigureOut">
              <a:rPr lang="en-CA" smtClean="0"/>
              <a:t>2018-02-07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1DA59-6063-499A-BCD3-0AD794E710B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122661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B12F78-0A6E-4406-962E-3996E8E02099}" type="datetimeFigureOut">
              <a:rPr lang="en-CA" smtClean="0"/>
              <a:t>2018-02-07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1DA59-6063-499A-BCD3-0AD794E710B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301497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B12F78-0A6E-4406-962E-3996E8E02099}" type="datetimeFigureOut">
              <a:rPr lang="en-CA" smtClean="0"/>
              <a:t>2018-02-07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1DA59-6063-499A-BCD3-0AD794E710B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597454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36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0802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8160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22406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63208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204010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448129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856151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326417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B12F78-0A6E-4406-962E-3996E8E02099}" type="datetimeFigureOut">
              <a:rPr lang="en-CA" smtClean="0"/>
              <a:t>2018-02-07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1DA59-6063-499A-BCD3-0AD794E710B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052642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500"/>
            </a:lvl1pPr>
            <a:lvl2pPr>
              <a:defRPr sz="21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500"/>
            </a:lvl1pPr>
            <a:lvl2pPr>
              <a:defRPr sz="21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B12F78-0A6E-4406-962E-3996E8E02099}" type="datetimeFigureOut">
              <a:rPr lang="en-CA" smtClean="0"/>
              <a:t>2018-02-07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1DA59-6063-499A-BCD3-0AD794E710B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338398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2"/>
            <a:ext cx="4040188" cy="639763"/>
          </a:xfrm>
        </p:spPr>
        <p:txBody>
          <a:bodyPr anchor="b"/>
          <a:lstStyle>
            <a:lvl1pPr marL="0" indent="0">
              <a:buNone/>
              <a:defRPr sz="2100" b="1"/>
            </a:lvl1pPr>
            <a:lvl2pPr marL="408022" indent="0">
              <a:buNone/>
              <a:defRPr sz="1800" b="1"/>
            </a:lvl2pPr>
            <a:lvl3pPr marL="816043" indent="0">
              <a:buNone/>
              <a:defRPr sz="1600" b="1"/>
            </a:lvl3pPr>
            <a:lvl4pPr marL="1224065" indent="0">
              <a:buNone/>
              <a:defRPr sz="1400" b="1"/>
            </a:lvl4pPr>
            <a:lvl5pPr marL="1632086" indent="0">
              <a:buNone/>
              <a:defRPr sz="1400" b="1"/>
            </a:lvl5pPr>
            <a:lvl6pPr marL="2040108" indent="0">
              <a:buNone/>
              <a:defRPr sz="1400" b="1"/>
            </a:lvl6pPr>
            <a:lvl7pPr marL="2448129" indent="0">
              <a:buNone/>
              <a:defRPr sz="1400" b="1"/>
            </a:lvl7pPr>
            <a:lvl8pPr marL="2856151" indent="0">
              <a:buNone/>
              <a:defRPr sz="1400" b="1"/>
            </a:lvl8pPr>
            <a:lvl9pPr marL="3264172" indent="0">
              <a:buNone/>
              <a:defRPr sz="1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2"/>
            <a:ext cx="4041775" cy="639763"/>
          </a:xfrm>
        </p:spPr>
        <p:txBody>
          <a:bodyPr anchor="b"/>
          <a:lstStyle>
            <a:lvl1pPr marL="0" indent="0">
              <a:buNone/>
              <a:defRPr sz="2100" b="1"/>
            </a:lvl1pPr>
            <a:lvl2pPr marL="408022" indent="0">
              <a:buNone/>
              <a:defRPr sz="1800" b="1"/>
            </a:lvl2pPr>
            <a:lvl3pPr marL="816043" indent="0">
              <a:buNone/>
              <a:defRPr sz="1600" b="1"/>
            </a:lvl3pPr>
            <a:lvl4pPr marL="1224065" indent="0">
              <a:buNone/>
              <a:defRPr sz="1400" b="1"/>
            </a:lvl4pPr>
            <a:lvl5pPr marL="1632086" indent="0">
              <a:buNone/>
              <a:defRPr sz="1400" b="1"/>
            </a:lvl5pPr>
            <a:lvl6pPr marL="2040108" indent="0">
              <a:buNone/>
              <a:defRPr sz="1400" b="1"/>
            </a:lvl6pPr>
            <a:lvl7pPr marL="2448129" indent="0">
              <a:buNone/>
              <a:defRPr sz="1400" b="1"/>
            </a:lvl7pPr>
            <a:lvl8pPr marL="2856151" indent="0">
              <a:buNone/>
              <a:defRPr sz="1400" b="1"/>
            </a:lvl8pPr>
            <a:lvl9pPr marL="3264172" indent="0">
              <a:buNone/>
              <a:defRPr sz="1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B12F78-0A6E-4406-962E-3996E8E02099}" type="datetimeFigureOut">
              <a:rPr lang="en-CA" smtClean="0"/>
              <a:t>2018-02-07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1DA59-6063-499A-BCD3-0AD794E710B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188023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B12F78-0A6E-4406-962E-3996E8E02099}" type="datetimeFigureOut">
              <a:rPr lang="en-CA" smtClean="0"/>
              <a:t>2018-02-07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1DA59-6063-499A-BCD3-0AD794E710B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695735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B12F78-0A6E-4406-962E-3996E8E02099}" type="datetimeFigureOut">
              <a:rPr lang="en-CA" smtClean="0"/>
              <a:t>2018-02-07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1DA59-6063-499A-BCD3-0AD794E710B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867221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3049"/>
            <a:ext cx="3008313" cy="1162051"/>
          </a:xfrm>
        </p:spPr>
        <p:txBody>
          <a:bodyPr anchor="b"/>
          <a:lstStyle>
            <a:lvl1pPr algn="l">
              <a:defRPr sz="18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2900"/>
            </a:lvl1pPr>
            <a:lvl2pPr>
              <a:defRPr sz="2500"/>
            </a:lvl2pPr>
            <a:lvl3pPr>
              <a:defRPr sz="21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435102"/>
            <a:ext cx="3008313" cy="4691063"/>
          </a:xfrm>
        </p:spPr>
        <p:txBody>
          <a:bodyPr/>
          <a:lstStyle>
            <a:lvl1pPr marL="0" indent="0">
              <a:buNone/>
              <a:defRPr sz="1200"/>
            </a:lvl1pPr>
            <a:lvl2pPr marL="408022" indent="0">
              <a:buNone/>
              <a:defRPr sz="1100"/>
            </a:lvl2pPr>
            <a:lvl3pPr marL="816043" indent="0">
              <a:buNone/>
              <a:defRPr sz="900"/>
            </a:lvl3pPr>
            <a:lvl4pPr marL="1224065" indent="0">
              <a:buNone/>
              <a:defRPr sz="800"/>
            </a:lvl4pPr>
            <a:lvl5pPr marL="1632086" indent="0">
              <a:buNone/>
              <a:defRPr sz="800"/>
            </a:lvl5pPr>
            <a:lvl6pPr marL="2040108" indent="0">
              <a:buNone/>
              <a:defRPr sz="800"/>
            </a:lvl6pPr>
            <a:lvl7pPr marL="2448129" indent="0">
              <a:buNone/>
              <a:defRPr sz="800"/>
            </a:lvl7pPr>
            <a:lvl8pPr marL="2856151" indent="0">
              <a:buNone/>
              <a:defRPr sz="800"/>
            </a:lvl8pPr>
            <a:lvl9pPr marL="3264172" indent="0">
              <a:buNone/>
              <a:defRPr sz="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B12F78-0A6E-4406-962E-3996E8E02099}" type="datetimeFigureOut">
              <a:rPr lang="en-CA" smtClean="0"/>
              <a:t>2018-02-07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1DA59-6063-499A-BCD3-0AD794E710B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077427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7"/>
          </a:xfrm>
        </p:spPr>
        <p:txBody>
          <a:bodyPr anchor="b"/>
          <a:lstStyle>
            <a:lvl1pPr algn="l">
              <a:defRPr sz="18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2900"/>
            </a:lvl1pPr>
            <a:lvl2pPr marL="408022" indent="0">
              <a:buNone/>
              <a:defRPr sz="2500"/>
            </a:lvl2pPr>
            <a:lvl3pPr marL="816043" indent="0">
              <a:buNone/>
              <a:defRPr sz="2100"/>
            </a:lvl3pPr>
            <a:lvl4pPr marL="1224065" indent="0">
              <a:buNone/>
              <a:defRPr sz="1800"/>
            </a:lvl4pPr>
            <a:lvl5pPr marL="1632086" indent="0">
              <a:buNone/>
              <a:defRPr sz="1800"/>
            </a:lvl5pPr>
            <a:lvl6pPr marL="2040108" indent="0">
              <a:buNone/>
              <a:defRPr sz="1800"/>
            </a:lvl6pPr>
            <a:lvl7pPr marL="2448129" indent="0">
              <a:buNone/>
              <a:defRPr sz="1800"/>
            </a:lvl7pPr>
            <a:lvl8pPr marL="2856151" indent="0">
              <a:buNone/>
              <a:defRPr sz="1800"/>
            </a:lvl8pPr>
            <a:lvl9pPr marL="3264172" indent="0">
              <a:buNone/>
              <a:defRPr sz="18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1"/>
          </a:xfrm>
        </p:spPr>
        <p:txBody>
          <a:bodyPr/>
          <a:lstStyle>
            <a:lvl1pPr marL="0" indent="0">
              <a:buNone/>
              <a:defRPr sz="1200"/>
            </a:lvl1pPr>
            <a:lvl2pPr marL="408022" indent="0">
              <a:buNone/>
              <a:defRPr sz="1100"/>
            </a:lvl2pPr>
            <a:lvl3pPr marL="816043" indent="0">
              <a:buNone/>
              <a:defRPr sz="900"/>
            </a:lvl3pPr>
            <a:lvl4pPr marL="1224065" indent="0">
              <a:buNone/>
              <a:defRPr sz="800"/>
            </a:lvl4pPr>
            <a:lvl5pPr marL="1632086" indent="0">
              <a:buNone/>
              <a:defRPr sz="800"/>
            </a:lvl5pPr>
            <a:lvl6pPr marL="2040108" indent="0">
              <a:buNone/>
              <a:defRPr sz="800"/>
            </a:lvl6pPr>
            <a:lvl7pPr marL="2448129" indent="0">
              <a:buNone/>
              <a:defRPr sz="800"/>
            </a:lvl7pPr>
            <a:lvl8pPr marL="2856151" indent="0">
              <a:buNone/>
              <a:defRPr sz="800"/>
            </a:lvl8pPr>
            <a:lvl9pPr marL="3264172" indent="0">
              <a:buNone/>
              <a:defRPr sz="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B12F78-0A6E-4406-962E-3996E8E02099}" type="datetimeFigureOut">
              <a:rPr lang="en-CA" smtClean="0"/>
              <a:t>2018-02-07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1DA59-6063-499A-BCD3-0AD794E710B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179712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e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 vert="horz" lIns="81604" tIns="40802" rIns="81604" bIns="40802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81604" tIns="40802" rIns="81604" bIns="40802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81604" tIns="40802" rIns="81604" bIns="40802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B12F78-0A6E-4406-962E-3996E8E02099}" type="datetimeFigureOut">
              <a:rPr lang="en-CA" smtClean="0"/>
              <a:t>2018-02-07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lIns="81604" tIns="40802" rIns="81604" bIns="40802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81604" tIns="40802" rIns="81604" bIns="40802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91DA59-6063-499A-BCD3-0AD794E710B5}" type="slidenum">
              <a:rPr lang="en-CA" smtClean="0"/>
              <a:t>‹#›</a:t>
            </a:fld>
            <a:endParaRPr lang="en-CA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69" y="5952181"/>
            <a:ext cx="9144000" cy="914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843257" y="6298949"/>
            <a:ext cx="2353086" cy="25932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075411" y="6313885"/>
            <a:ext cx="767544" cy="24502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393155" y="6311473"/>
            <a:ext cx="493750" cy="28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3960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408022" rtl="0" eaLnBrk="1" latinLnBrk="0" hangingPunct="1">
        <a:spcBef>
          <a:spcPct val="0"/>
        </a:spcBef>
        <a:buNone/>
        <a:defRPr sz="3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6016" indent="-306016" algn="l" defTabSz="408022" rtl="0" eaLnBrk="1" latinLnBrk="0" hangingPunct="1">
        <a:spcBef>
          <a:spcPct val="20000"/>
        </a:spcBef>
        <a:buFont typeface="Arial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63035" indent="-255013" algn="l" defTabSz="408022" rtl="0" eaLnBrk="1" latinLnBrk="0" hangingPunct="1">
        <a:spcBef>
          <a:spcPct val="20000"/>
        </a:spcBef>
        <a:buFont typeface="Arial"/>
        <a:buChar char="–"/>
        <a:defRPr sz="2500" kern="1200">
          <a:solidFill>
            <a:schemeClr val="tx1"/>
          </a:solidFill>
          <a:latin typeface="+mn-lt"/>
          <a:ea typeface="+mn-ea"/>
          <a:cs typeface="+mn-cs"/>
        </a:defRPr>
      </a:lvl2pPr>
      <a:lvl3pPr marL="1020054" indent="-204011" algn="l" defTabSz="408022" rtl="0" eaLnBrk="1" latinLnBrk="0" hangingPunct="1">
        <a:spcBef>
          <a:spcPct val="20000"/>
        </a:spcBef>
        <a:buFont typeface="Arial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428075" indent="-204011" algn="l" defTabSz="408022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36097" indent="-204011" algn="l" defTabSz="408022" rtl="0" eaLnBrk="1" latinLnBrk="0" hangingPunct="1">
        <a:spcBef>
          <a:spcPct val="20000"/>
        </a:spcBef>
        <a:buFont typeface="Arial"/>
        <a:buChar char="»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44118" indent="-204011" algn="l" defTabSz="408022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52140" indent="-204011" algn="l" defTabSz="408022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060161" indent="-204011" algn="l" defTabSz="408022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468183" indent="-204011" algn="l" defTabSz="408022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08022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08022" algn="l" defTabSz="408022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16043" algn="l" defTabSz="408022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24065" algn="l" defTabSz="408022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632086" algn="l" defTabSz="408022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40108" algn="l" defTabSz="408022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448129" algn="l" defTabSz="408022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856151" algn="l" defTabSz="408022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264172" algn="l" defTabSz="408022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jpeg"/><Relationship Id="rId4" Type="http://schemas.openxmlformats.org/officeDocument/2006/relationships/image" Target="../media/image1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2101174"/>
            <a:ext cx="9144000" cy="1145188"/>
          </a:xfrm>
          <a:prstGeom prst="rect">
            <a:avLst/>
          </a:prstGeom>
          <a:solidFill>
            <a:srgbClr val="665C95">
              <a:alpha val="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1" name="Rounded Rectangle 50"/>
          <p:cNvSpPr/>
          <p:nvPr/>
        </p:nvSpPr>
        <p:spPr>
          <a:xfrm>
            <a:off x="3121082" y="6104129"/>
            <a:ext cx="1556714" cy="64611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lIns="14987" tIns="7494" rIns="14987" bIns="7494" rtlCol="0" anchor="ctr"/>
          <a:lstStyle/>
          <a:p>
            <a:r>
              <a:rPr lang="en-CA" sz="600" dirty="0">
                <a:latin typeface="Helvetica Light"/>
                <a:cs typeface="Helvetica Light"/>
              </a:rPr>
              <a:t>Contact Information:</a:t>
            </a:r>
          </a:p>
          <a:p>
            <a:pPr>
              <a:spcAft>
                <a:spcPts val="197"/>
              </a:spcAft>
            </a:pPr>
            <a:r>
              <a:rPr lang="en-CA" sz="600" dirty="0" err="1">
                <a:latin typeface="Helvetica Light"/>
                <a:cs typeface="Helvetica Light"/>
              </a:rPr>
              <a:t>Tim.disher@dal.ca</a:t>
            </a:r>
            <a:endParaRPr lang="en-CA" sz="600" dirty="0">
              <a:latin typeface="Helvetica Light"/>
              <a:cs typeface="Helvetica Ligh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831428" y="5854753"/>
            <a:ext cx="30267" cy="261356"/>
          </a:xfrm>
          <a:prstGeom prst="rect">
            <a:avLst/>
          </a:prstGeom>
          <a:noFill/>
        </p:spPr>
        <p:txBody>
          <a:bodyPr wrap="none" lIns="14987" tIns="7494" rIns="14987" bIns="7494" rtlCol="0">
            <a:spAutoFit/>
          </a:bodyPr>
          <a:lstStyle/>
          <a:p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-700300" y="5709705"/>
            <a:ext cx="30267" cy="261356"/>
          </a:xfrm>
          <a:prstGeom prst="rect">
            <a:avLst/>
          </a:prstGeom>
          <a:noFill/>
        </p:spPr>
        <p:txBody>
          <a:bodyPr wrap="none" lIns="14987" tIns="7494" rIns="14987" bIns="7494" rtlCol="0">
            <a:spAutoFit/>
          </a:bodyPr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685800" y="1964816"/>
            <a:ext cx="7772400" cy="1317171"/>
          </a:xfrm>
        </p:spPr>
        <p:txBody>
          <a:bodyPr>
            <a:noAutofit/>
          </a:bodyPr>
          <a:lstStyle/>
          <a:p>
            <a:pPr algn="l"/>
            <a:r>
              <a:rPr lang="en-CA" sz="3200" dirty="0">
                <a:solidFill>
                  <a:srgbClr val="665C95"/>
                </a:solidFill>
                <a:latin typeface="Raleway"/>
                <a:cs typeface="Raleway"/>
              </a:rPr>
              <a:t>Network meta-analysis: An introduction and applied example</a:t>
            </a:r>
            <a:endParaRPr lang="en-US" sz="2400" dirty="0">
              <a:solidFill>
                <a:srgbClr val="665C95"/>
              </a:solidFill>
              <a:latin typeface="Raleway"/>
              <a:cs typeface="Raleway"/>
            </a:endParaRP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753344" y="3246362"/>
            <a:ext cx="7704856" cy="920415"/>
          </a:xfrm>
        </p:spPr>
        <p:txBody>
          <a:bodyPr>
            <a:normAutofit/>
          </a:bodyPr>
          <a:lstStyle/>
          <a:p>
            <a:pPr algn="l"/>
            <a:r>
              <a:rPr lang="en-CA" sz="1800" dirty="0">
                <a:solidFill>
                  <a:srgbClr val="595959"/>
                </a:solidFill>
                <a:latin typeface="Raleway"/>
                <a:cs typeface="Raleway"/>
              </a:rPr>
              <a:t>Tim Disher, RN, Vanier Scholar</a:t>
            </a:r>
          </a:p>
          <a:p>
            <a:pPr algn="l"/>
            <a:r>
              <a:rPr lang="en-CA" sz="1800" dirty="0">
                <a:solidFill>
                  <a:srgbClr val="595959"/>
                </a:solidFill>
                <a:latin typeface="Raleway"/>
              </a:rPr>
              <a:t>Co-Supervisors: Dr. Marsha Campbell-Yeo, Dr. Ruth Martin-Misener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47"/>
    </mc:Choice>
    <mc:Fallback xmlns="">
      <p:transition spd="slow" advTm="2847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665C95"/>
                </a:solidFill>
              </a:rPr>
              <a:t>WHAT CAN NMA ADD?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21400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Raleway"/>
                <a:cs typeface="Raleway"/>
              </a:rPr>
              <a:t>Rigorous comparison of all available interventions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Raleway"/>
                <a:cs typeface="Raleway"/>
              </a:rPr>
              <a:t>Explicit assessment of transitivity/consistency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Raleway"/>
                <a:cs typeface="Raleway"/>
              </a:rPr>
              <a:t>Appropriate treatment of multi-arm trials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Raleway"/>
                <a:cs typeface="Raleway"/>
              </a:rPr>
              <a:t>Improved precision (sometimes)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Raleway"/>
                <a:cs typeface="Raleway"/>
              </a:rPr>
              <a:t>More opportunities to explore sources of heterogeneity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Raleway"/>
                <a:cs typeface="Raleway"/>
              </a:rPr>
              <a:t>Guidance for future research that incorporates entire evidence base</a:t>
            </a:r>
          </a:p>
        </p:txBody>
      </p:sp>
      <p:sp>
        <p:nvSpPr>
          <p:cNvPr id="4" name="Rectangle 3"/>
          <p:cNvSpPr/>
          <p:nvPr/>
        </p:nvSpPr>
        <p:spPr>
          <a:xfrm>
            <a:off x="5419748" y="5644927"/>
            <a:ext cx="348531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>
                <a:solidFill>
                  <a:srgbClr val="595959"/>
                </a:solidFill>
                <a:latin typeface="Raleway"/>
                <a:ea typeface="Calibri" panose="020F0502020204030204" pitchFamily="34" charset="0"/>
                <a:cs typeface="Times New Roman" panose="02020603050405020304" pitchFamily="18" charset="0"/>
              </a:rPr>
              <a:t>Dias, Sutton, Ades, &amp; Welton, 2013</a:t>
            </a:r>
            <a:endParaRPr lang="en-CA" dirty="0">
              <a:solidFill>
                <a:srgbClr val="595959"/>
              </a:solidFill>
              <a:latin typeface="Raleway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AA56BCE5-433A-4878-A24F-94403BBB6449}"/>
              </a:ext>
            </a:extLst>
          </p:cNvPr>
          <p:cNvSpPr/>
          <p:nvPr/>
        </p:nvSpPr>
        <p:spPr>
          <a:xfrm>
            <a:off x="0" y="0"/>
            <a:ext cx="9144000" cy="274870"/>
          </a:xfrm>
          <a:prstGeom prst="rect">
            <a:avLst/>
          </a:prstGeom>
          <a:solidFill>
            <a:schemeClr val="accent6">
              <a:alpha val="5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A" dirty="0"/>
              <a:t>NMA PRIMER</a:t>
            </a:r>
          </a:p>
        </p:txBody>
      </p:sp>
    </p:spTree>
    <p:extLst>
      <p:ext uri="{BB962C8B-B14F-4D97-AF65-F5344CB8AC3E}">
        <p14:creationId xmlns:p14="http://schemas.microsoft.com/office/powerpoint/2010/main" val="1907903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6"/>
    </mc:Choice>
    <mc:Fallback xmlns="">
      <p:transition spd="slow" advTm="246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4206599"/>
            <a:ext cx="7797800" cy="341078"/>
          </a:xfrm>
          <a:prstGeom prst="rect">
            <a:avLst/>
          </a:prstGeom>
          <a:solidFill>
            <a:srgbClr val="E6E0E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Rectangle 11"/>
          <p:cNvSpPr/>
          <p:nvPr/>
        </p:nvSpPr>
        <p:spPr>
          <a:xfrm>
            <a:off x="-1" y="2710387"/>
            <a:ext cx="6206247" cy="341078"/>
          </a:xfrm>
          <a:prstGeom prst="rect">
            <a:avLst/>
          </a:prstGeom>
          <a:solidFill>
            <a:srgbClr val="E6E0E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665C95"/>
                </a:solidFill>
              </a:rPr>
              <a:t>Basic steps in an NMA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4580626" cy="4214003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Raleway"/>
                <a:cs typeface="Raleway"/>
              </a:rPr>
              <a:t>Systematic review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Raleway"/>
                <a:cs typeface="Raleway"/>
              </a:rPr>
              <a:t>Quality appraisal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Raleway"/>
                <a:cs typeface="Raleway"/>
              </a:rPr>
              <a:t>Network visualization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Raleway"/>
                <a:cs typeface="Raleway"/>
              </a:rPr>
              <a:t>Synthesis feasibility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Raleway"/>
                <a:cs typeface="Raleway"/>
              </a:rPr>
              <a:t>Pairwise meta-analysis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Raleway"/>
                <a:cs typeface="Raleway"/>
              </a:rPr>
              <a:t>NMA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Raleway"/>
                <a:cs typeface="Raleway"/>
              </a:rPr>
              <a:t>Exploring heterogeneity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Raleway"/>
                <a:cs typeface="Raleway"/>
              </a:rPr>
              <a:t>Drawing conclusions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Raleway"/>
              <a:cs typeface="Raleway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Raleway"/>
              <a:cs typeface="Raleway"/>
            </a:endParaRPr>
          </a:p>
        </p:txBody>
      </p:sp>
      <p:sp>
        <p:nvSpPr>
          <p:cNvPr id="4" name="Drops">
            <a:extLst/>
          </p:cNvPr>
          <p:cNvSpPr/>
          <p:nvPr/>
        </p:nvSpPr>
        <p:spPr>
          <a:xfrm>
            <a:off x="6050442" y="2287474"/>
            <a:ext cx="889000" cy="901700"/>
          </a:xfrm>
          <a:prstGeom prst="ellipse">
            <a:avLst/>
          </a:prstGeom>
          <a:solidFill>
            <a:srgbClr val="665C95"/>
          </a:solidFill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CA" sz="1200">
              <a:solidFill>
                <a:srgbClr val="FFFFFF"/>
              </a:solidFill>
              <a:latin typeface="Garamond" panose="02020404030301010803" pitchFamily="18" charset="0"/>
            </a:endParaRPr>
          </a:p>
        </p:txBody>
      </p:sp>
      <p:sp>
        <p:nvSpPr>
          <p:cNvPr id="5" name="Sweet">
            <a:extLst/>
          </p:cNvPr>
          <p:cNvSpPr/>
          <p:nvPr/>
        </p:nvSpPr>
        <p:spPr>
          <a:xfrm>
            <a:off x="7429564" y="3423421"/>
            <a:ext cx="1257236" cy="1282636"/>
          </a:xfrm>
          <a:prstGeom prst="ellipse">
            <a:avLst/>
          </a:prstGeom>
          <a:solidFill>
            <a:srgbClr val="665C95"/>
          </a:solidFill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CA" sz="1200">
              <a:solidFill>
                <a:srgbClr val="FFFFFF"/>
              </a:solidFill>
              <a:latin typeface="Garamond" panose="02020404030301010803" pitchFamily="18" charset="0"/>
            </a:endParaRPr>
          </a:p>
        </p:txBody>
      </p:sp>
      <p:sp>
        <p:nvSpPr>
          <p:cNvPr id="6" name="Paracetamol">
            <a:extLst/>
          </p:cNvPr>
          <p:cNvSpPr/>
          <p:nvPr/>
        </p:nvSpPr>
        <p:spPr>
          <a:xfrm>
            <a:off x="7797800" y="1801135"/>
            <a:ext cx="889000" cy="904875"/>
          </a:xfrm>
          <a:prstGeom prst="ellipse">
            <a:avLst/>
          </a:prstGeom>
          <a:solidFill>
            <a:srgbClr val="665C95"/>
          </a:solidFill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CA" sz="1200">
              <a:solidFill>
                <a:srgbClr val="FFFFFF"/>
              </a:solidFill>
              <a:latin typeface="Garamond" panose="02020404030301010803" pitchFamily="18" charset="0"/>
            </a:endParaRPr>
          </a:p>
        </p:txBody>
      </p:sp>
      <p:cxnSp>
        <p:nvCxnSpPr>
          <p:cNvPr id="7" name="Straight Arrow Connector 6">
            <a:extLst/>
          </p:cNvPr>
          <p:cNvCxnSpPr>
            <a:cxnSpLocks/>
            <a:stCxn id="4" idx="5"/>
            <a:endCxn id="5" idx="1"/>
          </p:cNvCxnSpPr>
          <p:nvPr/>
        </p:nvCxnSpPr>
        <p:spPr>
          <a:xfrm>
            <a:off x="6809251" y="3057123"/>
            <a:ext cx="804431" cy="554136"/>
          </a:xfrm>
          <a:prstGeom prst="straightConnector1">
            <a:avLst/>
          </a:prstGeom>
          <a:ln w="12700">
            <a:solidFill>
              <a:srgbClr val="31364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/>
          </p:cNvPr>
          <p:cNvCxnSpPr>
            <a:stCxn id="5" idx="0"/>
            <a:endCxn id="6" idx="4"/>
          </p:cNvCxnSpPr>
          <p:nvPr/>
        </p:nvCxnSpPr>
        <p:spPr>
          <a:xfrm flipV="1">
            <a:off x="8058182" y="2706010"/>
            <a:ext cx="184118" cy="717411"/>
          </a:xfrm>
          <a:prstGeom prst="straightConnector1">
            <a:avLst/>
          </a:prstGeom>
          <a:ln w="12700">
            <a:solidFill>
              <a:srgbClr val="31364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/>
          </p:cNvPr>
          <p:cNvCxnSpPr>
            <a:cxnSpLocks/>
            <a:stCxn id="4" idx="7"/>
            <a:endCxn id="6" idx="2"/>
          </p:cNvCxnSpPr>
          <p:nvPr/>
        </p:nvCxnSpPr>
        <p:spPr>
          <a:xfrm flipV="1">
            <a:off x="6809251" y="2253573"/>
            <a:ext cx="988549" cy="165952"/>
          </a:xfrm>
          <a:prstGeom prst="straightConnector1">
            <a:avLst/>
          </a:prstGeom>
          <a:ln w="12700">
            <a:solidFill>
              <a:srgbClr val="31364F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0" y="0"/>
            <a:ext cx="9136356" cy="274640"/>
          </a:xfrm>
          <a:prstGeom prst="rect">
            <a:avLst/>
          </a:prstGeom>
          <a:solidFill>
            <a:schemeClr val="accent6">
              <a:alpha val="5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A" dirty="0"/>
              <a:t>NMA PRIMER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806A547A-B15C-498C-962B-1E4172DCB701}"/>
              </a:ext>
            </a:extLst>
          </p:cNvPr>
          <p:cNvSpPr/>
          <p:nvPr/>
        </p:nvSpPr>
        <p:spPr>
          <a:xfrm>
            <a:off x="5419748" y="5644927"/>
            <a:ext cx="348531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>
                <a:solidFill>
                  <a:srgbClr val="595959"/>
                </a:solidFill>
                <a:latin typeface="Raleway"/>
                <a:ea typeface="Calibri" panose="020F0502020204030204" pitchFamily="34" charset="0"/>
                <a:cs typeface="Times New Roman" panose="02020603050405020304" pitchFamily="18" charset="0"/>
              </a:rPr>
              <a:t>Dias, Sutton, Ades, &amp; Welton, 2013</a:t>
            </a:r>
            <a:endParaRPr lang="en-CA" dirty="0">
              <a:solidFill>
                <a:srgbClr val="595959"/>
              </a:solidFill>
              <a:latin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3689629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6"/>
    </mc:Choice>
    <mc:Fallback xmlns="">
      <p:transition spd="slow" advTm="246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665C95"/>
                </a:solidFill>
              </a:rPr>
              <a:t>TWO MAIN APPROACHES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497614" cy="4214003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Raleway"/>
                <a:cs typeface="Raleway"/>
              </a:rPr>
              <a:t>NMAs can be conducted using traditional (using R or STATA) or Bayesian methods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Raleway"/>
                <a:cs typeface="Raleway"/>
              </a:rPr>
              <a:t>Advantages of Bayesian methods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Raleway"/>
                <a:cs typeface="Raleway"/>
              </a:rPr>
              <a:t>Allow probabilistic statements (e.g. probability an intervention is best)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Raleway"/>
                <a:cs typeface="Raleway"/>
              </a:rPr>
              <a:t>Logical interpretation of coverage intervals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Raleway"/>
                <a:cs typeface="Raleway"/>
              </a:rPr>
              <a:t>Theoretically superior treatment of between-trial heterogeneity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Raleway"/>
                <a:cs typeface="Raleway"/>
              </a:rPr>
              <a:t>Increased flexibility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Raleway"/>
                <a:cs typeface="Raleway"/>
              </a:rPr>
              <a:t>More robust against zero cells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Raleway"/>
                <a:cs typeface="Raleway"/>
              </a:rPr>
              <a:t>Disadvantages of Bayesian methods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Raleway"/>
                <a:cs typeface="Raleway"/>
              </a:rPr>
              <a:t>Time, need to run additional diagnostics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Raleway"/>
                <a:cs typeface="Raleway"/>
              </a:rPr>
              <a:t>Random effects can “explode” with insufficient data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Raleway"/>
                <a:cs typeface="Raleway"/>
              </a:rPr>
              <a:t>Requires strong statistical programming skills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Raleway"/>
              <a:cs typeface="Raleway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Raleway"/>
              <a:cs typeface="Raleway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B793AF87-4ECC-45C1-B353-7E9C27C0C0BB}"/>
              </a:ext>
            </a:extLst>
          </p:cNvPr>
          <p:cNvSpPr/>
          <p:nvPr/>
        </p:nvSpPr>
        <p:spPr>
          <a:xfrm>
            <a:off x="5419748" y="5644927"/>
            <a:ext cx="348531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>
                <a:solidFill>
                  <a:srgbClr val="595959"/>
                </a:solidFill>
                <a:latin typeface="Raleway"/>
                <a:ea typeface="Calibri" panose="020F0502020204030204" pitchFamily="34" charset="0"/>
                <a:cs typeface="Times New Roman" panose="02020603050405020304" pitchFamily="18" charset="0"/>
              </a:rPr>
              <a:t>Dias, Sutton, Ades, &amp; Welton, 2013</a:t>
            </a:r>
            <a:endParaRPr lang="en-CA" dirty="0">
              <a:solidFill>
                <a:srgbClr val="595959"/>
              </a:solidFill>
              <a:latin typeface="Raleway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ABC8CA1B-756B-4855-97A8-0C05CBEE180A}"/>
              </a:ext>
            </a:extLst>
          </p:cNvPr>
          <p:cNvSpPr/>
          <p:nvPr/>
        </p:nvSpPr>
        <p:spPr>
          <a:xfrm>
            <a:off x="0" y="0"/>
            <a:ext cx="9144000" cy="274870"/>
          </a:xfrm>
          <a:prstGeom prst="rect">
            <a:avLst/>
          </a:prstGeom>
          <a:solidFill>
            <a:schemeClr val="accent6">
              <a:alpha val="5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A" dirty="0"/>
              <a:t>NMA PRIMER</a:t>
            </a:r>
          </a:p>
        </p:txBody>
      </p:sp>
    </p:spTree>
    <p:extLst>
      <p:ext uri="{BB962C8B-B14F-4D97-AF65-F5344CB8AC3E}">
        <p14:creationId xmlns:p14="http://schemas.microsoft.com/office/powerpoint/2010/main" val="2580387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6"/>
    </mc:Choice>
    <mc:Fallback xmlns="">
      <p:transition spd="slow" advTm="246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2758966"/>
            <a:ext cx="9144000" cy="914400"/>
          </a:xfrm>
          <a:prstGeom prst="rect">
            <a:avLst/>
          </a:prstGeom>
          <a:solidFill>
            <a:srgbClr val="31364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400" b="1" dirty="0">
                <a:solidFill>
                  <a:srgbClr val="E6E0EC"/>
                </a:solidFill>
                <a:latin typeface="Raleway"/>
              </a:rPr>
              <a:t>Applied example: Pain reducing treatments for retinopathy of prematurity eye exams</a:t>
            </a:r>
            <a:endParaRPr lang="en-CA" sz="2400" dirty="0">
              <a:solidFill>
                <a:srgbClr val="E6E0EC"/>
              </a:solidFill>
              <a:latin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951206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6"/>
    </mc:Choice>
    <mc:Fallback xmlns="">
      <p:transition spd="slow" advTm="246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665C95"/>
                </a:solidFill>
              </a:rPr>
              <a:t>SCREENING FOR ROP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4258" y="1469618"/>
            <a:ext cx="8749430" cy="1799676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Raleway"/>
                <a:cs typeface="Raleway"/>
              </a:rPr>
              <a:t>Canadian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Raleway"/>
                <a:cs typeface="Raleway"/>
              </a:rPr>
              <a:t>Paediatric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Raleway"/>
                <a:cs typeface="Raleway"/>
              </a:rPr>
              <a:t> Society guidelines recommend serial eye exams for all infants born less than 31 weeks GA as well as infants less than 1250g</a:t>
            </a:r>
            <a:r>
              <a:rPr lang="en-CA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Raleway"/>
                <a:cs typeface="Raleway"/>
              </a:rPr>
              <a:t>. </a:t>
            </a:r>
            <a:r>
              <a:rPr lang="en-CA" sz="19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Raleway"/>
                <a:cs typeface="Raleway"/>
              </a:rPr>
              <a:t>Canadian Paediatric Society, 2016</a:t>
            </a: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latin typeface="Raleway"/>
              <a:cs typeface="Raleway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Raleway"/>
              <a:cs typeface="Raleway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8279" y="3321273"/>
            <a:ext cx="3668521" cy="250251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44258" y="3469711"/>
            <a:ext cx="4572000" cy="168648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Raleway"/>
                <a:cs typeface="Raleway"/>
              </a:rPr>
              <a:t>  Standard approach includes the use of speculum and scleral depression.</a:t>
            </a:r>
            <a:endParaRPr lang="en-US" sz="2400" i="1" dirty="0">
              <a:solidFill>
                <a:schemeClr val="tx1">
                  <a:lumMod val="65000"/>
                  <a:lumOff val="35000"/>
                </a:schemeClr>
              </a:solidFill>
              <a:latin typeface="Raleway"/>
              <a:cs typeface="Raleway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BF0E31CF-B2D4-4195-A6BC-0FCB5E5B3C8F}"/>
              </a:ext>
            </a:extLst>
          </p:cNvPr>
          <p:cNvSpPr/>
          <p:nvPr/>
        </p:nvSpPr>
        <p:spPr>
          <a:xfrm>
            <a:off x="0" y="0"/>
            <a:ext cx="9144000" cy="274870"/>
          </a:xfrm>
          <a:prstGeom prst="rect">
            <a:avLst/>
          </a:prstGeom>
          <a:solidFill>
            <a:schemeClr val="accent2">
              <a:alpha val="5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A" dirty="0"/>
              <a:t>BACKGROUND</a:t>
            </a:r>
          </a:p>
        </p:txBody>
      </p:sp>
    </p:spTree>
    <p:extLst>
      <p:ext uri="{BB962C8B-B14F-4D97-AF65-F5344CB8AC3E}">
        <p14:creationId xmlns:p14="http://schemas.microsoft.com/office/powerpoint/2010/main" val="3931987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6"/>
    </mc:Choice>
    <mc:Fallback xmlns="">
      <p:transition spd="slow" advTm="246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1995807"/>
            <a:ext cx="9144000" cy="2277374"/>
          </a:xfrm>
          <a:prstGeom prst="rect">
            <a:avLst/>
          </a:prstGeom>
          <a:solidFill>
            <a:srgbClr val="31364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400" b="1" dirty="0">
                <a:solidFill>
                  <a:srgbClr val="E6E0EC"/>
                </a:solidFill>
                <a:latin typeface="Raleway"/>
              </a:rPr>
              <a:t>REVIEW QUESTION</a:t>
            </a:r>
          </a:p>
          <a:p>
            <a:pPr algn="ctr"/>
            <a:endParaRPr lang="en-CA" sz="2400" dirty="0">
              <a:solidFill>
                <a:srgbClr val="E6E0EC"/>
              </a:solidFill>
              <a:latin typeface="Raleway"/>
            </a:endParaRPr>
          </a:p>
          <a:p>
            <a:pPr algn="ctr"/>
            <a:r>
              <a:rPr lang="en-CA" sz="2400" dirty="0">
                <a:solidFill>
                  <a:srgbClr val="E6E0EC"/>
                </a:solidFill>
                <a:latin typeface="Raleway"/>
              </a:rPr>
              <a:t>WHAT IS THE MOST EFFECTIVE PAIN RELIEVING STRATEGY FOR EYE EXAMS IN PRETERM NEONATES?</a:t>
            </a:r>
          </a:p>
        </p:txBody>
      </p:sp>
    </p:spTree>
    <p:extLst>
      <p:ext uri="{BB962C8B-B14F-4D97-AF65-F5344CB8AC3E}">
        <p14:creationId xmlns:p14="http://schemas.microsoft.com/office/powerpoint/2010/main" val="1456166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6"/>
    </mc:Choice>
    <mc:Fallback xmlns="">
      <p:transition spd="slow" advTm="246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0926440"/>
              </p:ext>
            </p:extLst>
          </p:nvPr>
        </p:nvGraphicFramePr>
        <p:xfrm>
          <a:off x="315482" y="1022953"/>
          <a:ext cx="8418615" cy="48463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3729">
                  <a:extLst>
                    <a:ext uri="{9D8B030D-6E8A-4147-A177-3AD203B41FA5}">
                      <a16:colId xmlns="" xmlns:a16="http://schemas.microsoft.com/office/drawing/2014/main" val="2841695742"/>
                    </a:ext>
                  </a:extLst>
                </a:gridCol>
                <a:gridCol w="7504886">
                  <a:extLst>
                    <a:ext uri="{9D8B030D-6E8A-4147-A177-3AD203B41FA5}">
                      <a16:colId xmlns="" xmlns:a16="http://schemas.microsoft.com/office/drawing/2014/main" val="145772573"/>
                    </a:ext>
                  </a:extLst>
                </a:gridCol>
              </a:tblGrid>
              <a:tr h="914400">
                <a:tc>
                  <a:txBody>
                    <a:bodyPr/>
                    <a:lstStyle/>
                    <a:p>
                      <a:pPr algn="ctr"/>
                      <a:r>
                        <a:rPr lang="en-CA" sz="3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aleway"/>
                        </a:rPr>
                        <a:t>P</a:t>
                      </a:r>
                    </a:p>
                  </a:txBody>
                  <a:tcPr anchor="ctr">
                    <a:lnL>
                      <a:noFill/>
                    </a:lnL>
                    <a:lnR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aleway"/>
                          <a:cs typeface="Raleway"/>
                        </a:rPr>
                        <a:t>Preterm infants undergoing ROP eye exam in the Neonatal intensive care unit (NICU)</a:t>
                      </a:r>
                      <a:endParaRPr lang="en-CA" sz="1800" dirty="0">
                        <a:latin typeface="Raleway"/>
                      </a:endParaRPr>
                    </a:p>
                  </a:txBody>
                  <a:tcPr anchor="ctr">
                    <a:lnL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915801862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/>
                      <a:r>
                        <a:rPr lang="en-CA" sz="3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aleway"/>
                        </a:rPr>
                        <a:t>I</a:t>
                      </a:r>
                    </a:p>
                  </a:txBody>
                  <a:tcPr anchor="ctr">
                    <a:lnL>
                      <a:noFill/>
                    </a:lnL>
                    <a:lnR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Raleway"/>
                          <a:ea typeface="+mn-ea"/>
                          <a:cs typeface="Raleway"/>
                        </a:rPr>
                        <a:t>Procedure modification or Pharmacological or non-pharmacological pain relieving treatments</a:t>
                      </a:r>
                      <a:endParaRPr lang="en-CA" sz="1800" dirty="0">
                        <a:latin typeface="Raleway"/>
                      </a:endParaRPr>
                    </a:p>
                  </a:txBody>
                  <a:tcPr anchor="ctr">
                    <a:lnL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714889049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/>
                      <a:r>
                        <a:rPr lang="en-CA" sz="3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aleway"/>
                        </a:rPr>
                        <a:t>C</a:t>
                      </a:r>
                    </a:p>
                  </a:txBody>
                  <a:tcPr anchor="ctr">
                    <a:lnL>
                      <a:noFill/>
                    </a:lnL>
                    <a:lnR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159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Raleway"/>
                          <a:ea typeface="+mn-ea"/>
                          <a:cs typeface="Raleway"/>
                        </a:rPr>
                        <a:t>Active treatment or placebo</a:t>
                      </a:r>
                    </a:p>
                  </a:txBody>
                  <a:tcPr anchor="ctr">
                    <a:lnL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193680661"/>
                  </a:ext>
                </a:extLst>
              </a:tr>
              <a:tr h="810347">
                <a:tc>
                  <a:txBody>
                    <a:bodyPr/>
                    <a:lstStyle/>
                    <a:p>
                      <a:pPr algn="ctr"/>
                      <a:r>
                        <a:rPr lang="en-CA" sz="3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aleway"/>
                        </a:rPr>
                        <a:t>O</a:t>
                      </a:r>
                    </a:p>
                  </a:txBody>
                  <a:tcPr anchor="ctr">
                    <a:lnL>
                      <a:noFill/>
                    </a:lnL>
                    <a:lnR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CA" sz="1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aleway"/>
                        </a:rPr>
                        <a:t>Primary: </a:t>
                      </a:r>
                      <a:r>
                        <a:rPr lang="en-CA" sz="1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aleway"/>
                        </a:rPr>
                        <a:t>Validated</a:t>
                      </a:r>
                      <a:r>
                        <a:rPr lang="en-CA" sz="18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aleway"/>
                        </a:rPr>
                        <a:t> pain assessment tools during (pain reactivity) and immediately after (pain regulation) eye exams. If multiple timepoints reported, closest to start/end of procedure used.</a:t>
                      </a: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CA" sz="1800" b="1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aleway"/>
                        </a:rPr>
                        <a:t>Secondary:</a:t>
                      </a:r>
                      <a:r>
                        <a:rPr lang="en-CA" sz="1800" b="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aleway"/>
                        </a:rPr>
                        <a:t> Physiological, behavioural, and adverse event outcomes</a:t>
                      </a:r>
                      <a:endParaRPr lang="en-CA" sz="1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aleway"/>
                      </a:endParaRPr>
                    </a:p>
                  </a:txBody>
                  <a:tcPr anchor="ctr">
                    <a:lnL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2299828396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/>
                      <a:r>
                        <a:rPr lang="en-CA" sz="3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aleway"/>
                        </a:rPr>
                        <a:t>S</a:t>
                      </a:r>
                    </a:p>
                  </a:txBody>
                  <a:tcPr anchor="ctr">
                    <a:lnL>
                      <a:noFill/>
                    </a:lnL>
                    <a:lnR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159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Raleway"/>
                          <a:ea typeface="+mn-ea"/>
                          <a:cs typeface="Raleway"/>
                        </a:rPr>
                        <a:t>Randomized controlled trials including crossovers</a:t>
                      </a:r>
                    </a:p>
                  </a:txBody>
                  <a:tcPr anchor="ctr">
                    <a:lnL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605898287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0" y="-1"/>
            <a:ext cx="9144000" cy="223807"/>
          </a:xfrm>
          <a:prstGeom prst="rect">
            <a:avLst/>
          </a:prstGeom>
          <a:solidFill>
            <a:schemeClr val="tx2">
              <a:alpha val="5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A" dirty="0"/>
              <a:t>METHODS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315482" y="223620"/>
            <a:ext cx="8229600" cy="580422"/>
          </a:xfrm>
          <a:prstGeom prst="rect">
            <a:avLst/>
          </a:prstGeom>
        </p:spPr>
        <p:txBody>
          <a:bodyPr vert="horz" lIns="81604" tIns="40802" rIns="81604" bIns="40802" rtlCol="0">
            <a:normAutofit fontScale="92500" lnSpcReduction="10000"/>
          </a:bodyPr>
          <a:lstStyle>
            <a:lvl1pPr marL="306016" indent="-306016" algn="l" defTabSz="408022" rtl="0" eaLnBrk="1" latinLnBrk="0" hangingPunct="1">
              <a:spcBef>
                <a:spcPct val="20000"/>
              </a:spcBef>
              <a:buFont typeface="Arial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63035" indent="-255013" algn="l" defTabSz="408022" rtl="0" eaLnBrk="1" latinLnBrk="0" hangingPunct="1">
              <a:spcBef>
                <a:spcPct val="20000"/>
              </a:spcBef>
              <a:buFont typeface="Arial"/>
              <a:buChar char="–"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20054" indent="-204011" algn="l" defTabSz="408022" rtl="0" eaLnBrk="1" latinLnBrk="0" hangingPunct="1">
              <a:spcBef>
                <a:spcPct val="2000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28075" indent="-204011" algn="l" defTabSz="40802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36097" indent="-204011" algn="l" defTabSz="40802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44118" indent="-204011" algn="l" defTabSz="408022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52140" indent="-204011" algn="l" defTabSz="408022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60161" indent="-204011" algn="l" defTabSz="408022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68183" indent="-204011" algn="l" defTabSz="408022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Raleway"/>
                <a:cs typeface="Raleway"/>
              </a:rPr>
              <a:t>BAYESIAN NETWORK META-ANALYSIS</a:t>
            </a:r>
          </a:p>
        </p:txBody>
      </p:sp>
    </p:spTree>
    <p:extLst>
      <p:ext uri="{BB962C8B-B14F-4D97-AF65-F5344CB8AC3E}">
        <p14:creationId xmlns:p14="http://schemas.microsoft.com/office/powerpoint/2010/main" val="2948995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6"/>
    </mc:Choice>
    <mc:Fallback xmlns="">
      <p:transition spd="slow" advTm="246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665C95"/>
                </a:solidFill>
              </a:rPr>
              <a:t>STATISTICAL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21400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Raleway"/>
                <a:cs typeface="Raleway"/>
              </a:rPr>
              <a:t>Consistency assessed using node splitting and supplemented with consistency model. </a:t>
            </a:r>
            <a:r>
              <a:rPr lang="en-US" sz="14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Raleway"/>
                <a:cs typeface="Raleway"/>
              </a:rPr>
              <a:t>Dias, Sutton, Ades, &amp; Welton, 2013</a:t>
            </a:r>
            <a:endParaRPr lang="en-US" sz="2400" i="1" dirty="0">
              <a:solidFill>
                <a:schemeClr val="tx1">
                  <a:lumMod val="65000"/>
                  <a:lumOff val="35000"/>
                </a:schemeClr>
              </a:solidFill>
              <a:latin typeface="Raleway"/>
              <a:cs typeface="Raleway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Raleway"/>
                <a:cs typeface="Raleway"/>
              </a:rPr>
              <a:t>Meta-regression based on: baseline risk, scaled score, imputed mean, birthweight, gestational age, risk of bias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Raleway"/>
                <a:cs typeface="Raleway"/>
              </a:rPr>
              <a:t>Model fit assessed following NICE recommendations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Raleway"/>
              <a:cs typeface="Raleway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Raleway"/>
              <a:cs typeface="Raleway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Raleway"/>
              <a:cs typeface="Raleway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90B9F651-216A-4862-B478-1825487B9702}"/>
              </a:ext>
            </a:extLst>
          </p:cNvPr>
          <p:cNvSpPr/>
          <p:nvPr/>
        </p:nvSpPr>
        <p:spPr>
          <a:xfrm>
            <a:off x="0" y="-1"/>
            <a:ext cx="9144000" cy="223807"/>
          </a:xfrm>
          <a:prstGeom prst="rect">
            <a:avLst/>
          </a:prstGeom>
          <a:solidFill>
            <a:schemeClr val="tx2">
              <a:alpha val="5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A" dirty="0"/>
              <a:t>METHODS</a:t>
            </a:r>
          </a:p>
        </p:txBody>
      </p:sp>
    </p:spTree>
    <p:extLst>
      <p:ext uri="{BB962C8B-B14F-4D97-AF65-F5344CB8AC3E}">
        <p14:creationId xmlns:p14="http://schemas.microsoft.com/office/powerpoint/2010/main" val="721969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6"/>
    </mc:Choice>
    <mc:Fallback xmlns="">
      <p:transition spd="slow" advTm="246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665C95"/>
                </a:solidFill>
              </a:rPr>
              <a:t>STATISTICAL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21400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Raleway"/>
                <a:cs typeface="Raleway"/>
              </a:rPr>
              <a:t>Pain reactivity and regulation converted to absolute scores using the largest trial as a baseline. </a:t>
            </a:r>
            <a:r>
              <a:rPr lang="en-CA" sz="1200" i="1" dirty="0">
                <a:solidFill>
                  <a:srgbClr val="595959"/>
                </a:solidFill>
                <a:latin typeface="Raleway"/>
                <a:ea typeface="Calibri" panose="020F0502020204030204" pitchFamily="34" charset="0"/>
                <a:cs typeface="Times New Roman" panose="02020603050405020304" pitchFamily="18" charset="0"/>
              </a:rPr>
              <a:t>Dias, Sutton, Ades, &amp; Welton, 2013; </a:t>
            </a:r>
            <a:r>
              <a:rPr lang="en-CA" sz="1200" i="1" dirty="0" err="1">
                <a:solidFill>
                  <a:srgbClr val="595959"/>
                </a:solidFill>
                <a:latin typeface="Raleway"/>
                <a:ea typeface="Calibri" panose="020F0502020204030204" pitchFamily="34" charset="0"/>
                <a:cs typeface="Times New Roman" panose="02020603050405020304" pitchFamily="18" charset="0"/>
              </a:rPr>
              <a:t>Thorlund</a:t>
            </a:r>
            <a:r>
              <a:rPr lang="en-CA" sz="1200" i="1" dirty="0">
                <a:solidFill>
                  <a:srgbClr val="595959"/>
                </a:solidFill>
                <a:latin typeface="Raleway"/>
                <a:ea typeface="Calibri" panose="020F0502020204030204" pitchFamily="34" charset="0"/>
                <a:cs typeface="Times New Roman" panose="02020603050405020304" pitchFamily="18" charset="0"/>
              </a:rPr>
              <a:t>, Walter, Johnston, Furukawa, &amp; </a:t>
            </a:r>
            <a:r>
              <a:rPr lang="en-CA" sz="1200" i="1" dirty="0" err="1">
                <a:solidFill>
                  <a:srgbClr val="595959"/>
                </a:solidFill>
                <a:latin typeface="Raleway"/>
                <a:ea typeface="Calibri" panose="020F0502020204030204" pitchFamily="34" charset="0"/>
                <a:cs typeface="Times New Roman" panose="02020603050405020304" pitchFamily="18" charset="0"/>
              </a:rPr>
              <a:t>Guyatt</a:t>
            </a:r>
            <a:r>
              <a:rPr lang="en-CA" sz="1200" i="1" dirty="0">
                <a:solidFill>
                  <a:srgbClr val="595959"/>
                </a:solidFill>
                <a:latin typeface="Raleway"/>
                <a:ea typeface="Calibri" panose="020F0502020204030204" pitchFamily="34" charset="0"/>
                <a:cs typeface="Times New Roman" panose="02020603050405020304" pitchFamily="18" charset="0"/>
              </a:rPr>
              <a:t>, 2011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Raleway"/>
              <a:cs typeface="Raleway"/>
            </a:endParaRPr>
          </a:p>
          <a:p>
            <a:pPr lvl="1">
              <a:lnSpc>
                <a:spcPct val="150000"/>
              </a:lnSpc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Raleway"/>
                <a:cs typeface="Raleway"/>
              </a:rPr>
              <a:t>Used to create icon arrays for top three treatments as ranked by SUCRA</a:t>
            </a:r>
          </a:p>
          <a:p>
            <a:pPr lvl="1">
              <a:lnSpc>
                <a:spcPct val="150000"/>
              </a:lnSpc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Raleway"/>
                <a:cs typeface="Raleway"/>
              </a:rPr>
              <a:t>Calculate probability that absolute score is below a threshold</a:t>
            </a:r>
          </a:p>
          <a:p>
            <a:pPr>
              <a:lnSpc>
                <a:spcPct val="150000"/>
              </a:lnSpc>
            </a:pP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Raleway"/>
              <a:cs typeface="Raleway"/>
            </a:endParaRPr>
          </a:p>
          <a:p>
            <a:pPr>
              <a:lnSpc>
                <a:spcPct val="150000"/>
              </a:lnSpc>
            </a:pP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Raleway"/>
              <a:cs typeface="Raleway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Raleway"/>
              <a:cs typeface="Raleway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72362AD0-2718-49AE-997F-554F3B5A72D4}"/>
              </a:ext>
            </a:extLst>
          </p:cNvPr>
          <p:cNvSpPr/>
          <p:nvPr/>
        </p:nvSpPr>
        <p:spPr>
          <a:xfrm>
            <a:off x="0" y="-1"/>
            <a:ext cx="9144000" cy="223807"/>
          </a:xfrm>
          <a:prstGeom prst="rect">
            <a:avLst/>
          </a:prstGeom>
          <a:solidFill>
            <a:schemeClr val="tx2">
              <a:alpha val="5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A" dirty="0"/>
              <a:t>METHODS</a:t>
            </a:r>
          </a:p>
        </p:txBody>
      </p:sp>
    </p:spTree>
    <p:extLst>
      <p:ext uri="{BB962C8B-B14F-4D97-AF65-F5344CB8AC3E}">
        <p14:creationId xmlns:p14="http://schemas.microsoft.com/office/powerpoint/2010/main" val="4182535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6"/>
    </mc:Choice>
    <mc:Fallback xmlns="">
      <p:transition spd="slow" advTm="246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213756"/>
          </a:xfrm>
          <a:prstGeom prst="rect">
            <a:avLst/>
          </a:prstGeom>
          <a:solidFill>
            <a:schemeClr val="accent4">
              <a:alpha val="5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A" dirty="0"/>
              <a:t>RESULTS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E1FFB6A4-5BE2-4E15-8FDF-F822964226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7410" y="306826"/>
            <a:ext cx="4720871" cy="5618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9891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2758966"/>
            <a:ext cx="9144000" cy="914400"/>
          </a:xfrm>
          <a:prstGeom prst="rect">
            <a:avLst/>
          </a:prstGeom>
          <a:solidFill>
            <a:srgbClr val="31364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400" b="1" dirty="0">
                <a:solidFill>
                  <a:srgbClr val="E6E0EC"/>
                </a:solidFill>
                <a:latin typeface="Raleway"/>
              </a:rPr>
              <a:t>Network Meta-analysis primer</a:t>
            </a:r>
            <a:endParaRPr lang="en-CA" sz="2400" dirty="0">
              <a:solidFill>
                <a:srgbClr val="E6E0EC"/>
              </a:solidFill>
              <a:latin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3033034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6"/>
    </mc:Choice>
    <mc:Fallback xmlns="">
      <p:transition spd="slow" advTm="246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Rectangle 100"/>
          <p:cNvSpPr/>
          <p:nvPr/>
        </p:nvSpPr>
        <p:spPr>
          <a:xfrm>
            <a:off x="1" y="0"/>
            <a:ext cx="1526394" cy="5937955"/>
          </a:xfrm>
          <a:prstGeom prst="rect">
            <a:avLst/>
          </a:prstGeom>
          <a:solidFill>
            <a:schemeClr val="accent2">
              <a:lumMod val="40000"/>
              <a:lumOff val="60000"/>
              <a:alpha val="5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400"/>
          </a:p>
        </p:txBody>
      </p:sp>
      <p:sp>
        <p:nvSpPr>
          <p:cNvPr id="76" name="Content Placeholder 2"/>
          <p:cNvSpPr txBox="1">
            <a:spLocks/>
          </p:cNvSpPr>
          <p:nvPr/>
        </p:nvSpPr>
        <p:spPr>
          <a:xfrm>
            <a:off x="1655196" y="575830"/>
            <a:ext cx="6462674" cy="1027371"/>
          </a:xfrm>
          <a:prstGeom prst="rect">
            <a:avLst/>
          </a:prstGeom>
          <a:effectLst/>
        </p:spPr>
        <p:txBody>
          <a:bodyPr vert="horz" lIns="81604" tIns="40802" rIns="81604" bIns="40802" rtlCol="0">
            <a:noAutofit/>
          </a:bodyPr>
          <a:lstStyle>
            <a:lvl1pPr marL="306016" indent="-306016" algn="l" defTabSz="408022" rtl="0" eaLnBrk="1" latinLnBrk="0" hangingPunct="1">
              <a:spcBef>
                <a:spcPct val="20000"/>
              </a:spcBef>
              <a:buFont typeface="Arial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63035" indent="-255013" algn="l" defTabSz="408022" rtl="0" eaLnBrk="1" latinLnBrk="0" hangingPunct="1">
              <a:spcBef>
                <a:spcPct val="20000"/>
              </a:spcBef>
              <a:buFont typeface="Arial"/>
              <a:buChar char="–"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20054" indent="-204011" algn="l" defTabSz="408022" rtl="0" eaLnBrk="1" latinLnBrk="0" hangingPunct="1">
              <a:spcBef>
                <a:spcPct val="2000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28075" indent="-204011" algn="l" defTabSz="40802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36097" indent="-204011" algn="l" defTabSz="40802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44118" indent="-204011" algn="l" defTabSz="408022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52140" indent="-204011" algn="l" defTabSz="408022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60161" indent="-204011" algn="l" defTabSz="408022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68183" indent="-204011" algn="l" defTabSz="408022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  <a:latin typeface="Raleway"/>
              <a:cs typeface="Raleway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  <a:latin typeface="Raleway"/>
              <a:cs typeface="Raleway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1694111" y="860929"/>
            <a:ext cx="7449889" cy="4488444"/>
            <a:chOff x="2144298" y="619853"/>
            <a:chExt cx="7082993" cy="4267395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01364" y="975663"/>
              <a:ext cx="4146515" cy="3648933"/>
            </a:xfrm>
            <a:prstGeom prst="rect">
              <a:avLst/>
            </a:prstGeom>
          </p:spPr>
        </p:pic>
        <p:sp>
          <p:nvSpPr>
            <p:cNvPr id="3" name="Rectangle 2"/>
            <p:cNvSpPr/>
            <p:nvPr/>
          </p:nvSpPr>
          <p:spPr>
            <a:xfrm>
              <a:off x="3465345" y="763179"/>
              <a:ext cx="1914095" cy="351143"/>
            </a:xfrm>
            <a:prstGeom prst="rect">
              <a:avLst/>
            </a:prstGeom>
            <a:effectLst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aleway"/>
                  <a:cs typeface="Raleway"/>
                </a:rPr>
                <a:t>Topical Anesthetic (TA)</a:t>
              </a:r>
            </a:p>
          </p:txBody>
        </p:sp>
        <p:sp>
          <p:nvSpPr>
            <p:cNvPr id="65" name="Rectangle 64"/>
            <p:cNvSpPr/>
            <p:nvPr/>
          </p:nvSpPr>
          <p:spPr>
            <a:xfrm>
              <a:off x="2144298" y="3192705"/>
              <a:ext cx="2217050" cy="351143"/>
            </a:xfrm>
            <a:prstGeom prst="rect">
              <a:avLst/>
            </a:prstGeom>
            <a:effectLst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aleway"/>
                  <a:cs typeface="Raleway"/>
                </a:rPr>
                <a:t>Sweet taste + N2O + TA</a:t>
              </a:r>
            </a:p>
          </p:txBody>
        </p:sp>
        <p:sp>
          <p:nvSpPr>
            <p:cNvPr id="66" name="Rectangle 65"/>
            <p:cNvSpPr/>
            <p:nvPr/>
          </p:nvSpPr>
          <p:spPr>
            <a:xfrm>
              <a:off x="5622222" y="619853"/>
              <a:ext cx="2136973" cy="351143"/>
            </a:xfrm>
            <a:prstGeom prst="rect">
              <a:avLst/>
            </a:prstGeom>
            <a:effectLst/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aleway"/>
                  <a:cs typeface="Raleway"/>
                </a:rPr>
                <a:t>Sweet taste multisensory + TA</a:t>
              </a:r>
            </a:p>
          </p:txBody>
        </p:sp>
        <p:sp>
          <p:nvSpPr>
            <p:cNvPr id="67" name="Rectangle 66"/>
            <p:cNvSpPr/>
            <p:nvPr/>
          </p:nvSpPr>
          <p:spPr>
            <a:xfrm>
              <a:off x="6820882" y="1075760"/>
              <a:ext cx="1106893" cy="369332"/>
            </a:xfrm>
            <a:prstGeom prst="rect">
              <a:avLst/>
            </a:prstGeom>
            <a:effectLst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aleway"/>
                  <a:cs typeface="Raleway"/>
                </a:rPr>
                <a:t>NNS + TA</a:t>
              </a:r>
            </a:p>
          </p:txBody>
        </p:sp>
        <p:sp>
          <p:nvSpPr>
            <p:cNvPr id="69" name="Rectangle 68"/>
            <p:cNvSpPr/>
            <p:nvPr/>
          </p:nvSpPr>
          <p:spPr>
            <a:xfrm>
              <a:off x="7496710" y="1635431"/>
              <a:ext cx="1578260" cy="369332"/>
            </a:xfrm>
            <a:prstGeom prst="rect">
              <a:avLst/>
            </a:prstGeom>
            <a:effectLst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aleway"/>
                  <a:cs typeface="Raleway"/>
                </a:rPr>
                <a:t>Sweet taste + TA</a:t>
              </a:r>
            </a:p>
          </p:txBody>
        </p:sp>
        <p:sp>
          <p:nvSpPr>
            <p:cNvPr id="70" name="Rectangle 69"/>
            <p:cNvSpPr/>
            <p:nvPr/>
          </p:nvSpPr>
          <p:spPr>
            <a:xfrm>
              <a:off x="6128682" y="4490508"/>
              <a:ext cx="2488120" cy="369332"/>
            </a:xfrm>
            <a:prstGeom prst="rect">
              <a:avLst/>
            </a:prstGeom>
            <a:effectLst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aleway"/>
                  <a:cs typeface="Raleway"/>
                </a:rPr>
                <a:t>Acetaminophen 60m + TA</a:t>
              </a:r>
            </a:p>
          </p:txBody>
        </p:sp>
        <p:sp>
          <p:nvSpPr>
            <p:cNvPr id="71" name="Rectangle 70"/>
            <p:cNvSpPr/>
            <p:nvPr/>
          </p:nvSpPr>
          <p:spPr>
            <a:xfrm>
              <a:off x="4576728" y="4517916"/>
              <a:ext cx="1314881" cy="369332"/>
            </a:xfrm>
            <a:prstGeom prst="rect">
              <a:avLst/>
            </a:prstGeom>
            <a:effectLst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aleway"/>
                  <a:cs typeface="Raleway"/>
                </a:rPr>
                <a:t>WFDRI + TA</a:t>
              </a:r>
            </a:p>
          </p:txBody>
        </p:sp>
        <p:sp>
          <p:nvSpPr>
            <p:cNvPr id="72" name="Rectangle 71"/>
            <p:cNvSpPr/>
            <p:nvPr/>
          </p:nvSpPr>
          <p:spPr>
            <a:xfrm>
              <a:off x="3831961" y="4016238"/>
              <a:ext cx="1382090" cy="369332"/>
            </a:xfrm>
            <a:prstGeom prst="rect">
              <a:avLst/>
            </a:prstGeom>
            <a:effectLst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aleway"/>
                  <a:cs typeface="Raleway"/>
                </a:rPr>
                <a:t>Sweet taste</a:t>
              </a:r>
            </a:p>
          </p:txBody>
        </p:sp>
        <p:sp>
          <p:nvSpPr>
            <p:cNvPr id="74" name="Rectangle 73"/>
            <p:cNvSpPr/>
            <p:nvPr/>
          </p:nvSpPr>
          <p:spPr>
            <a:xfrm>
              <a:off x="7800811" y="2508367"/>
              <a:ext cx="1426480" cy="369332"/>
            </a:xfrm>
            <a:prstGeom prst="rect">
              <a:avLst/>
            </a:prstGeom>
            <a:effectLst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aleway"/>
                  <a:cs typeface="Raleway"/>
                </a:rPr>
                <a:t>No treatment</a:t>
              </a: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7416723" y="3427233"/>
              <a:ext cx="1630986" cy="351143"/>
            </a:xfrm>
            <a:prstGeom prst="rect">
              <a:avLst/>
            </a:prstGeom>
            <a:effectLst/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aleway"/>
                  <a:cs typeface="Raleway"/>
                </a:rPr>
                <a:t>EBM multisensory + TA</a:t>
              </a: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6938311" y="4043190"/>
              <a:ext cx="2226482" cy="369332"/>
            </a:xfrm>
            <a:prstGeom prst="rect">
              <a:avLst/>
            </a:prstGeom>
            <a:effectLst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aleway"/>
                  <a:cs typeface="Raleway"/>
                </a:rPr>
                <a:t>Acetaminophen 30m + TA</a:t>
              </a: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2704836" y="2292807"/>
              <a:ext cx="1617200" cy="369332"/>
            </a:xfrm>
            <a:prstGeom prst="rect">
              <a:avLst/>
            </a:prstGeom>
            <a:effectLst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aleway"/>
                  <a:cs typeface="Raleway"/>
                </a:rPr>
                <a:t>Sweet repeated</a:t>
              </a: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2905806" y="1431091"/>
              <a:ext cx="1617200" cy="369332"/>
            </a:xfrm>
            <a:prstGeom prst="rect">
              <a:avLst/>
            </a:prstGeom>
            <a:effectLst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aleway"/>
                  <a:cs typeface="Raleway"/>
                </a:rPr>
                <a:t>Sweet + singing</a:t>
              </a:r>
            </a:p>
          </p:txBody>
        </p:sp>
      </p:grpSp>
      <p:sp>
        <p:nvSpPr>
          <p:cNvPr id="25" name="Title 1"/>
          <p:cNvSpPr txBox="1">
            <a:spLocks/>
          </p:cNvSpPr>
          <p:nvPr/>
        </p:nvSpPr>
        <p:spPr>
          <a:xfrm rot="16200000">
            <a:off x="-1682244" y="2633430"/>
            <a:ext cx="4812289" cy="1143000"/>
          </a:xfrm>
          <a:prstGeom prst="rect">
            <a:avLst/>
          </a:prstGeom>
        </p:spPr>
        <p:txBody>
          <a:bodyPr vert="horz" lIns="81604" tIns="40802" rIns="81604" bIns="40802" rtlCol="0" anchor="ctr">
            <a:normAutofit/>
          </a:bodyPr>
          <a:lstStyle>
            <a:lvl1pPr algn="ctr" defTabSz="408022" rtl="0" eaLnBrk="1" latinLnBrk="0" hangingPunct="1">
              <a:spcBef>
                <a:spcPct val="0"/>
              </a:spcBef>
              <a:buNone/>
              <a:defRPr sz="39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665C95"/>
                </a:solidFill>
              </a:rPr>
              <a:t>PAIN REACTIVITY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="" xmlns:a16="http://schemas.microsoft.com/office/drawing/2014/main" id="{9474B262-2149-4472-BF21-6AB72B8C8945}"/>
              </a:ext>
            </a:extLst>
          </p:cNvPr>
          <p:cNvSpPr/>
          <p:nvPr/>
        </p:nvSpPr>
        <p:spPr>
          <a:xfrm>
            <a:off x="0" y="0"/>
            <a:ext cx="9144000" cy="213756"/>
          </a:xfrm>
          <a:prstGeom prst="rect">
            <a:avLst/>
          </a:prstGeom>
          <a:solidFill>
            <a:schemeClr val="accent4">
              <a:alpha val="5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A" dirty="0"/>
              <a:t>RESULTS – PAIN REACTIVITY</a:t>
            </a:r>
          </a:p>
        </p:txBody>
      </p:sp>
    </p:spTree>
    <p:extLst>
      <p:ext uri="{BB962C8B-B14F-4D97-AF65-F5344CB8AC3E}">
        <p14:creationId xmlns:p14="http://schemas.microsoft.com/office/powerpoint/2010/main" val="1872822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527048" cy="5937955"/>
          </a:xfrm>
          <a:prstGeom prst="rect">
            <a:avLst/>
          </a:prstGeom>
          <a:solidFill>
            <a:schemeClr val="accent2">
              <a:lumMod val="40000"/>
              <a:lumOff val="60000"/>
              <a:alpha val="5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400"/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1527049" y="473729"/>
            <a:ext cx="2114520" cy="445523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Raleway"/>
                <a:cs typeface="Raleway"/>
              </a:rPr>
              <a:t>Inconsistency detected in one comparison. 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Raleway"/>
                <a:cs typeface="Raleway"/>
              </a:rPr>
              <a:t>Trial was very high risk of bias and inaccessible to meta-regression 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Raleway"/>
                <a:cs typeface="Raleway"/>
              </a:rPr>
              <a:t>Removal reduced between-trial SD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Raleway"/>
                <a:cs typeface="Raleway"/>
              </a:rPr>
              <a:t>Best fitting model was Boyle removed and imputed means removed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sz="1800" dirty="0">
              <a:solidFill>
                <a:schemeClr val="tx1">
                  <a:lumMod val="65000"/>
                  <a:lumOff val="35000"/>
                </a:schemeClr>
              </a:solidFill>
              <a:latin typeface="Raleway"/>
              <a:cs typeface="Raleway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sz="1800" dirty="0">
              <a:solidFill>
                <a:schemeClr val="tx1">
                  <a:lumMod val="65000"/>
                  <a:lumOff val="35000"/>
                </a:schemeClr>
              </a:solidFill>
              <a:latin typeface="Raleway"/>
              <a:cs typeface="Raleway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 rot="16200000">
            <a:off x="-1682244" y="2633430"/>
            <a:ext cx="4812289" cy="1143000"/>
          </a:xfrm>
          <a:prstGeom prst="rect">
            <a:avLst/>
          </a:prstGeom>
        </p:spPr>
        <p:txBody>
          <a:bodyPr vert="horz" lIns="81604" tIns="40802" rIns="81604" bIns="40802" rtlCol="0" anchor="ctr">
            <a:normAutofit/>
          </a:bodyPr>
          <a:lstStyle>
            <a:lvl1pPr algn="ctr" defTabSz="408022" rtl="0" eaLnBrk="1" latinLnBrk="0" hangingPunct="1">
              <a:spcBef>
                <a:spcPct val="0"/>
              </a:spcBef>
              <a:buNone/>
              <a:defRPr sz="39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665C95"/>
                </a:solidFill>
              </a:rPr>
              <a:t>INCONSISTENCY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D62825E5-B6FF-494D-ACD0-D9F45B7B1C4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562"/>
          <a:stretch/>
        </p:blipFill>
        <p:spPr>
          <a:xfrm>
            <a:off x="3641569" y="1149313"/>
            <a:ext cx="5444812" cy="469632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51C25239-B565-4003-B2F7-2F11E49552D6}"/>
              </a:ext>
            </a:extLst>
          </p:cNvPr>
          <p:cNvSpPr/>
          <p:nvPr/>
        </p:nvSpPr>
        <p:spPr>
          <a:xfrm>
            <a:off x="0" y="0"/>
            <a:ext cx="9144000" cy="213756"/>
          </a:xfrm>
          <a:prstGeom prst="rect">
            <a:avLst/>
          </a:prstGeom>
          <a:solidFill>
            <a:schemeClr val="accent4">
              <a:alpha val="5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A" dirty="0"/>
              <a:t>RESULTS – PAIN REACTIVITY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F5C1CF12-29E6-475C-B4D5-5D34081EF6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92147"/>
          <a:stretch/>
        </p:blipFill>
        <p:spPr>
          <a:xfrm>
            <a:off x="3641569" y="312275"/>
            <a:ext cx="5443200" cy="40320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EBA61D58-DDFD-4D86-A5D2-10FCDBA7BDE8}"/>
              </a:ext>
            </a:extLst>
          </p:cNvPr>
          <p:cNvSpPr txBox="1"/>
          <p:nvPr/>
        </p:nvSpPr>
        <p:spPr>
          <a:xfrm>
            <a:off x="5131546" y="699230"/>
            <a:ext cx="6855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800" dirty="0" err="1">
                <a:solidFill>
                  <a:srgbClr val="747479"/>
                </a:solidFill>
              </a:rPr>
              <a:t>nStud</a:t>
            </a:r>
            <a:r>
              <a:rPr lang="en-CA" sz="800" dirty="0">
                <a:solidFill>
                  <a:srgbClr val="747479"/>
                </a:solidFill>
              </a:rPr>
              <a:t> = 20 </a:t>
            </a:r>
          </a:p>
          <a:p>
            <a:r>
              <a:rPr lang="en-CA" sz="800" dirty="0">
                <a:solidFill>
                  <a:srgbClr val="747479"/>
                </a:solidFill>
              </a:rPr>
              <a:t>N =  1228</a:t>
            </a:r>
          </a:p>
          <a:p>
            <a:r>
              <a:rPr lang="en-CA" sz="800" b="1" dirty="0">
                <a:solidFill>
                  <a:srgbClr val="747479"/>
                </a:solidFill>
              </a:rPr>
              <a:t>SD =  1.32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3A6FF358-675B-446B-A224-3273AB1469C0}"/>
              </a:ext>
            </a:extLst>
          </p:cNvPr>
          <p:cNvSpPr txBox="1"/>
          <p:nvPr/>
        </p:nvSpPr>
        <p:spPr>
          <a:xfrm>
            <a:off x="5675831" y="694876"/>
            <a:ext cx="6855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800" dirty="0" err="1">
                <a:solidFill>
                  <a:srgbClr val="747479"/>
                </a:solidFill>
              </a:rPr>
              <a:t>nStud</a:t>
            </a:r>
            <a:r>
              <a:rPr lang="en-CA" sz="800" dirty="0">
                <a:solidFill>
                  <a:srgbClr val="747479"/>
                </a:solidFill>
              </a:rPr>
              <a:t> = 19</a:t>
            </a:r>
          </a:p>
          <a:p>
            <a:r>
              <a:rPr lang="en-CA" sz="800" dirty="0">
                <a:solidFill>
                  <a:srgbClr val="747479"/>
                </a:solidFill>
              </a:rPr>
              <a:t>N =  1188</a:t>
            </a:r>
          </a:p>
          <a:p>
            <a:r>
              <a:rPr lang="en-CA" sz="800" dirty="0">
                <a:solidFill>
                  <a:srgbClr val="747479"/>
                </a:solidFill>
              </a:rPr>
              <a:t>SD =  1.15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20A7105B-E937-4400-8956-9F8CB83F3F99}"/>
              </a:ext>
            </a:extLst>
          </p:cNvPr>
          <p:cNvSpPr txBox="1"/>
          <p:nvPr/>
        </p:nvSpPr>
        <p:spPr>
          <a:xfrm>
            <a:off x="6220115" y="690515"/>
            <a:ext cx="6855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800" dirty="0" err="1">
                <a:solidFill>
                  <a:srgbClr val="747479"/>
                </a:solidFill>
              </a:rPr>
              <a:t>nStud</a:t>
            </a:r>
            <a:r>
              <a:rPr lang="en-CA" sz="800" dirty="0">
                <a:solidFill>
                  <a:srgbClr val="747479"/>
                </a:solidFill>
              </a:rPr>
              <a:t> = 14</a:t>
            </a:r>
          </a:p>
          <a:p>
            <a:r>
              <a:rPr lang="en-CA" sz="800" dirty="0">
                <a:solidFill>
                  <a:srgbClr val="747479"/>
                </a:solidFill>
              </a:rPr>
              <a:t>N =  809</a:t>
            </a:r>
          </a:p>
          <a:p>
            <a:r>
              <a:rPr lang="en-CA" sz="800" dirty="0">
                <a:solidFill>
                  <a:srgbClr val="747479"/>
                </a:solidFill>
              </a:rPr>
              <a:t>SD =  0.78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E3E73AD5-F7EE-4186-89F6-34EFF6ECD610}"/>
              </a:ext>
            </a:extLst>
          </p:cNvPr>
          <p:cNvSpPr txBox="1"/>
          <p:nvPr/>
        </p:nvSpPr>
        <p:spPr>
          <a:xfrm>
            <a:off x="6781820" y="694866"/>
            <a:ext cx="6855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800" dirty="0" err="1">
                <a:solidFill>
                  <a:srgbClr val="747479"/>
                </a:solidFill>
              </a:rPr>
              <a:t>nStud</a:t>
            </a:r>
            <a:r>
              <a:rPr lang="en-CA" sz="800" dirty="0">
                <a:solidFill>
                  <a:srgbClr val="747479"/>
                </a:solidFill>
              </a:rPr>
              <a:t> = 19</a:t>
            </a:r>
          </a:p>
          <a:p>
            <a:r>
              <a:rPr lang="en-CA" sz="800" dirty="0">
                <a:solidFill>
                  <a:srgbClr val="747479"/>
                </a:solidFill>
              </a:rPr>
              <a:t>N =  1188</a:t>
            </a:r>
          </a:p>
          <a:p>
            <a:r>
              <a:rPr lang="en-CA" sz="800" dirty="0">
                <a:solidFill>
                  <a:srgbClr val="747479"/>
                </a:solidFill>
              </a:rPr>
              <a:t>SD =  1.21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7E111CFC-B04B-492C-8B56-143A81E0293E}"/>
              </a:ext>
            </a:extLst>
          </p:cNvPr>
          <p:cNvSpPr txBox="1"/>
          <p:nvPr/>
        </p:nvSpPr>
        <p:spPr>
          <a:xfrm>
            <a:off x="7339172" y="694865"/>
            <a:ext cx="6855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800" dirty="0" err="1">
                <a:solidFill>
                  <a:srgbClr val="747479"/>
                </a:solidFill>
              </a:rPr>
              <a:t>nStud</a:t>
            </a:r>
            <a:r>
              <a:rPr lang="en-CA" sz="800" dirty="0">
                <a:solidFill>
                  <a:srgbClr val="747479"/>
                </a:solidFill>
              </a:rPr>
              <a:t> = 17</a:t>
            </a:r>
          </a:p>
          <a:p>
            <a:r>
              <a:rPr lang="en-CA" sz="800" dirty="0">
                <a:solidFill>
                  <a:srgbClr val="747479"/>
                </a:solidFill>
              </a:rPr>
              <a:t>N =  1084</a:t>
            </a:r>
          </a:p>
          <a:p>
            <a:r>
              <a:rPr lang="en-CA" sz="800" dirty="0">
                <a:solidFill>
                  <a:srgbClr val="747479"/>
                </a:solidFill>
              </a:rPr>
              <a:t>SD =  1.21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D040C0A4-351A-454A-947E-4E2CA516C755}"/>
              </a:ext>
            </a:extLst>
          </p:cNvPr>
          <p:cNvSpPr txBox="1"/>
          <p:nvPr/>
        </p:nvSpPr>
        <p:spPr>
          <a:xfrm>
            <a:off x="7887812" y="703579"/>
            <a:ext cx="6855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800" dirty="0" err="1">
                <a:solidFill>
                  <a:srgbClr val="747479"/>
                </a:solidFill>
              </a:rPr>
              <a:t>nStud</a:t>
            </a:r>
            <a:r>
              <a:rPr lang="en-CA" sz="800" dirty="0">
                <a:solidFill>
                  <a:srgbClr val="747479"/>
                </a:solidFill>
              </a:rPr>
              <a:t> = 16</a:t>
            </a:r>
          </a:p>
          <a:p>
            <a:r>
              <a:rPr lang="en-CA" sz="800" dirty="0">
                <a:solidFill>
                  <a:srgbClr val="747479"/>
                </a:solidFill>
              </a:rPr>
              <a:t>N =  966</a:t>
            </a:r>
          </a:p>
          <a:p>
            <a:r>
              <a:rPr lang="en-CA" sz="800" b="1" dirty="0">
                <a:solidFill>
                  <a:srgbClr val="747479"/>
                </a:solidFill>
              </a:rPr>
              <a:t>SD =  1.09</a:t>
            </a:r>
          </a:p>
        </p:txBody>
      </p:sp>
    </p:spTree>
    <p:extLst>
      <p:ext uri="{BB962C8B-B14F-4D97-AF65-F5344CB8AC3E}">
        <p14:creationId xmlns:p14="http://schemas.microsoft.com/office/powerpoint/2010/main" val="2871833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6"/>
    </mc:Choice>
    <mc:Fallback xmlns="">
      <p:transition spd="slow" advTm="246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527048" cy="5937955"/>
          </a:xfrm>
          <a:prstGeom prst="rect">
            <a:avLst/>
          </a:prstGeom>
          <a:solidFill>
            <a:schemeClr val="accent2">
              <a:lumMod val="40000"/>
              <a:lumOff val="60000"/>
              <a:alpha val="5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40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 rot="16200000">
            <a:off x="-1682244" y="2633430"/>
            <a:ext cx="4812289" cy="1143000"/>
          </a:xfrm>
          <a:prstGeom prst="rect">
            <a:avLst/>
          </a:prstGeom>
        </p:spPr>
        <p:txBody>
          <a:bodyPr vert="horz" lIns="81604" tIns="40802" rIns="81604" bIns="40802" rtlCol="0" anchor="ctr">
            <a:normAutofit/>
          </a:bodyPr>
          <a:lstStyle>
            <a:lvl1pPr algn="ctr" defTabSz="408022" rtl="0" eaLnBrk="1" latinLnBrk="0" hangingPunct="1">
              <a:spcBef>
                <a:spcPct val="0"/>
              </a:spcBef>
              <a:buNone/>
              <a:defRPr sz="39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665C95"/>
                </a:solidFill>
              </a:rPr>
              <a:t>RELATIVE EFFECTS</a:t>
            </a:r>
          </a:p>
        </p:txBody>
      </p:sp>
      <p:sp>
        <p:nvSpPr>
          <p:cNvPr id="3" name="Rectangle 2"/>
          <p:cNvSpPr/>
          <p:nvPr/>
        </p:nvSpPr>
        <p:spPr>
          <a:xfrm>
            <a:off x="2332479" y="383286"/>
            <a:ext cx="669447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Raleway"/>
                <a:cs typeface="Raleway"/>
              </a:rPr>
              <a:t> Moderate heterogeneity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Raleway"/>
                <a:cs typeface="Raleway"/>
              </a:rPr>
              <a:t> Probability that difference between top two treatments is at least 2 points = 12.8%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411037" y="1363316"/>
            <a:ext cx="6085800" cy="980030"/>
          </a:xfrm>
        </p:spPr>
        <p:txBody>
          <a:bodyPr>
            <a:noAutofit/>
          </a:bodyPr>
          <a:lstStyle/>
          <a:p>
            <a:r>
              <a:rPr lang="en-US" sz="2400" dirty="0" smtClean="0">
                <a:solidFill>
                  <a:srgbClr val="665C95"/>
                </a:solidFill>
              </a:rPr>
              <a:t>League table (all comparisons)</a:t>
            </a:r>
            <a:endParaRPr lang="en-US" sz="2400" dirty="0">
              <a:solidFill>
                <a:srgbClr val="665C95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F02CBD74-E1E8-49AE-886C-F153102CF6FB}"/>
              </a:ext>
            </a:extLst>
          </p:cNvPr>
          <p:cNvSpPr/>
          <p:nvPr/>
        </p:nvSpPr>
        <p:spPr>
          <a:xfrm>
            <a:off x="0" y="0"/>
            <a:ext cx="9144000" cy="213756"/>
          </a:xfrm>
          <a:prstGeom prst="rect">
            <a:avLst/>
          </a:prstGeom>
          <a:solidFill>
            <a:schemeClr val="accent4">
              <a:alpha val="5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A" dirty="0"/>
              <a:t>RESULTS – PAIN REACTIVITY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6963" y="2170444"/>
            <a:ext cx="7328445" cy="3681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095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6"/>
    </mc:Choice>
    <mc:Fallback xmlns="">
      <p:transition spd="slow" advTm="246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527048" cy="5937955"/>
          </a:xfrm>
          <a:prstGeom prst="rect">
            <a:avLst/>
          </a:prstGeom>
          <a:solidFill>
            <a:schemeClr val="accent2">
              <a:lumMod val="40000"/>
              <a:lumOff val="60000"/>
              <a:alpha val="5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40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 rot="16200000">
            <a:off x="-1682244" y="2633430"/>
            <a:ext cx="4812289" cy="1143000"/>
          </a:xfrm>
          <a:prstGeom prst="rect">
            <a:avLst/>
          </a:prstGeom>
        </p:spPr>
        <p:txBody>
          <a:bodyPr vert="horz" lIns="81604" tIns="40802" rIns="81604" bIns="40802" rtlCol="0" anchor="ctr">
            <a:normAutofit/>
          </a:bodyPr>
          <a:lstStyle>
            <a:lvl1pPr algn="ctr" defTabSz="408022" rtl="0" eaLnBrk="1" latinLnBrk="0" hangingPunct="1">
              <a:spcBef>
                <a:spcPct val="0"/>
              </a:spcBef>
              <a:buNone/>
              <a:defRPr sz="39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665C95"/>
                </a:solidFill>
              </a:rPr>
              <a:t>RELATIVE EFFECTS</a:t>
            </a:r>
          </a:p>
        </p:txBody>
      </p:sp>
      <p:sp>
        <p:nvSpPr>
          <p:cNvPr id="3" name="Rectangle 2"/>
          <p:cNvSpPr/>
          <p:nvPr/>
        </p:nvSpPr>
        <p:spPr>
          <a:xfrm>
            <a:off x="2332479" y="383286"/>
            <a:ext cx="669447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Raleway"/>
                <a:cs typeface="Raleway"/>
              </a:rPr>
              <a:t> Moderate heterogeneity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Raleway"/>
                <a:cs typeface="Raleway"/>
              </a:rPr>
              <a:t> Probability that difference between top two treatments is at least 2 points = 12.8%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411037" y="1363316"/>
            <a:ext cx="6085800" cy="980030"/>
          </a:xfrm>
        </p:spPr>
        <p:txBody>
          <a:bodyPr>
            <a:noAutofit/>
          </a:bodyPr>
          <a:lstStyle/>
          <a:p>
            <a:r>
              <a:rPr lang="en-US" sz="2400" dirty="0">
                <a:solidFill>
                  <a:srgbClr val="665C95"/>
                </a:solidFill>
              </a:rPr>
              <a:t>PIPP Reactivity </a:t>
            </a:r>
            <a:r>
              <a:rPr lang="en-US" sz="2400" dirty="0" err="1">
                <a:solidFill>
                  <a:srgbClr val="665C95"/>
                </a:solidFill>
              </a:rPr>
              <a:t>vs</a:t>
            </a:r>
            <a:r>
              <a:rPr lang="en-US" sz="2400" dirty="0">
                <a:solidFill>
                  <a:srgbClr val="665C95"/>
                </a:solidFill>
              </a:rPr>
              <a:t> Topical Anesthetic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F02CBD74-E1E8-49AE-886C-F153102CF6FB}"/>
              </a:ext>
            </a:extLst>
          </p:cNvPr>
          <p:cNvSpPr/>
          <p:nvPr/>
        </p:nvSpPr>
        <p:spPr>
          <a:xfrm>
            <a:off x="0" y="0"/>
            <a:ext cx="9144000" cy="213756"/>
          </a:xfrm>
          <a:prstGeom prst="rect">
            <a:avLst/>
          </a:prstGeom>
          <a:solidFill>
            <a:schemeClr val="accent4">
              <a:alpha val="5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A" dirty="0"/>
              <a:t>RESULTS – PAIN REACTIVITY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="" xmlns:a16="http://schemas.microsoft.com/office/drawing/2014/main" id="{AE95A66D-9F8A-41E0-8A73-A0BD5EBFBD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943"/>
          <a:stretch/>
        </p:blipFill>
        <p:spPr>
          <a:xfrm>
            <a:off x="1657613" y="2059912"/>
            <a:ext cx="7333987" cy="3251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082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6"/>
    </mc:Choice>
    <mc:Fallback xmlns="">
      <p:transition spd="slow" advTm="246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527048" cy="5937955"/>
          </a:xfrm>
          <a:prstGeom prst="rect">
            <a:avLst/>
          </a:prstGeom>
          <a:solidFill>
            <a:schemeClr val="accent2">
              <a:lumMod val="40000"/>
              <a:lumOff val="60000"/>
              <a:alpha val="5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40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 rot="16200000">
            <a:off x="-1682244" y="2633430"/>
            <a:ext cx="4812289" cy="1143000"/>
          </a:xfrm>
          <a:prstGeom prst="rect">
            <a:avLst/>
          </a:prstGeom>
        </p:spPr>
        <p:txBody>
          <a:bodyPr vert="horz" lIns="81604" tIns="40802" rIns="81604" bIns="40802" rtlCol="0" anchor="ctr">
            <a:normAutofit/>
          </a:bodyPr>
          <a:lstStyle>
            <a:lvl1pPr algn="ctr" defTabSz="408022" rtl="0" eaLnBrk="1" latinLnBrk="0" hangingPunct="1">
              <a:spcBef>
                <a:spcPct val="0"/>
              </a:spcBef>
              <a:buNone/>
              <a:defRPr sz="39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665C95"/>
                </a:solidFill>
              </a:rPr>
              <a:t>ABSOLUTE SCORES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2180079" y="363934"/>
            <a:ext cx="6781041" cy="766213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Raleway"/>
                <a:cs typeface="Raleway"/>
              </a:rPr>
              <a:t>Probability that mean absolute score &lt;= 6 less than 1%</a:t>
            </a: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latin typeface="Raleway"/>
              <a:cs typeface="Raleway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Raleway"/>
              <a:cs typeface="Raleway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Raleway"/>
              <a:cs typeface="Raleway"/>
            </a:endParaRPr>
          </a:p>
        </p:txBody>
      </p:sp>
      <p:sp>
        <p:nvSpPr>
          <p:cNvPr id="20" name="Title 1">
            <a:extLst>
              <a:ext uri="{FF2B5EF4-FFF2-40B4-BE49-F238E27FC236}">
                <a16:creationId xmlns="" xmlns:a16="http://schemas.microsoft.com/office/drawing/2014/main" id="{1E3DDCAE-E56A-4A7A-B710-3EBFC1123033}"/>
              </a:ext>
            </a:extLst>
          </p:cNvPr>
          <p:cNvSpPr txBox="1">
            <a:spLocks/>
          </p:cNvSpPr>
          <p:nvPr/>
        </p:nvSpPr>
        <p:spPr>
          <a:xfrm rot="16200000">
            <a:off x="927644" y="3323607"/>
            <a:ext cx="1916952" cy="259354"/>
          </a:xfrm>
          <a:prstGeom prst="rect">
            <a:avLst/>
          </a:prstGeom>
        </p:spPr>
        <p:txBody>
          <a:bodyPr vert="horz" lIns="81604" tIns="40802" rIns="81604" bIns="40802" rtlCol="0" anchor="ctr">
            <a:noAutofit/>
          </a:bodyPr>
          <a:lstStyle>
            <a:lvl1pPr algn="ctr" defTabSz="408022" rtl="0" eaLnBrk="1" latinLnBrk="0" hangingPunct="1">
              <a:spcBef>
                <a:spcPct val="0"/>
              </a:spcBef>
              <a:buNone/>
              <a:defRPr sz="39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100" dirty="0"/>
              <a:t>PIPP Score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="" xmlns:a16="http://schemas.microsoft.com/office/drawing/2014/main" id="{2655DBA6-0B18-4032-8AA4-3FF8DBE84013}"/>
              </a:ext>
            </a:extLst>
          </p:cNvPr>
          <p:cNvSpPr/>
          <p:nvPr/>
        </p:nvSpPr>
        <p:spPr>
          <a:xfrm>
            <a:off x="0" y="0"/>
            <a:ext cx="9144000" cy="213756"/>
          </a:xfrm>
          <a:prstGeom prst="rect">
            <a:avLst/>
          </a:prstGeom>
          <a:solidFill>
            <a:schemeClr val="accent4">
              <a:alpha val="5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A" dirty="0"/>
              <a:t>RESULTS – PAIN REACTIVITY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="" xmlns:a16="http://schemas.microsoft.com/office/drawing/2014/main" id="{9EE65043-9C50-458E-9BCE-2FEA6BC74737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8232" y="1363345"/>
            <a:ext cx="6963168" cy="351726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48507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6"/>
    </mc:Choice>
    <mc:Fallback xmlns="">
      <p:transition spd="slow" advTm="246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665C95"/>
                </a:solidFill>
              </a:rPr>
              <a:t>CONCLUSIONS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21400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Raleway"/>
                <a:cs typeface="Raleway"/>
              </a:rPr>
              <a:t>“Best” treatment most likely to be sweet taste combined with other sensory stimulation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Raleway"/>
                <a:cs typeface="Raleway"/>
              </a:rPr>
              <a:t>Little justification to choose between top treatments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Raleway"/>
                <a:cs typeface="Raleway"/>
              </a:rPr>
              <a:t>No treatments appear effective in absolute terms.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Raleway"/>
                <a:cs typeface="Raleway"/>
              </a:rPr>
              <a:t>Need to identify sources of heterogeneity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357A7043-57D3-4062-B4B0-54950738C343}"/>
              </a:ext>
            </a:extLst>
          </p:cNvPr>
          <p:cNvSpPr/>
          <p:nvPr/>
        </p:nvSpPr>
        <p:spPr>
          <a:xfrm>
            <a:off x="0" y="0"/>
            <a:ext cx="9144000" cy="190005"/>
          </a:xfrm>
          <a:prstGeom prst="rect">
            <a:avLst/>
          </a:prstGeom>
          <a:solidFill>
            <a:schemeClr val="accent6">
              <a:alpha val="5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A" dirty="0"/>
              <a:t>DISCUSSION – IMPLICATIONS – AND CONCLUSIONS</a:t>
            </a:r>
          </a:p>
        </p:txBody>
      </p:sp>
    </p:spTree>
    <p:extLst>
      <p:ext uri="{BB962C8B-B14F-4D97-AF65-F5344CB8AC3E}">
        <p14:creationId xmlns:p14="http://schemas.microsoft.com/office/powerpoint/2010/main" val="3747471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6"/>
    </mc:Choice>
    <mc:Fallback xmlns="">
      <p:transition spd="slow" advTm="246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665C95"/>
                </a:solidFill>
              </a:rPr>
              <a:t>REFERENCES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22CB73AD-4A47-47B2-811C-A45A942E5F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17639"/>
            <a:ext cx="8229600" cy="4525963"/>
          </a:xfrm>
        </p:spPr>
        <p:txBody>
          <a:bodyPr>
            <a:normAutofit fontScale="40000" lnSpcReduction="20000"/>
          </a:bodyPr>
          <a:lstStyle/>
          <a:p>
            <a:r>
              <a:rPr lang="en-CA" dirty="0" err="1"/>
              <a:t>Borenstein</a:t>
            </a:r>
            <a:r>
              <a:rPr lang="en-CA" dirty="0"/>
              <a:t>, M., Hedges, L. V., Higgins, J. P. T., &amp; Rothstein, H. R. (2009). </a:t>
            </a:r>
            <a:r>
              <a:rPr lang="en-CA" i="1" dirty="0"/>
              <a:t>Introduction to Meta-Analysis</a:t>
            </a:r>
            <a:r>
              <a:rPr lang="en-CA" dirty="0"/>
              <a:t>. https://doi.org/10.1002/9780470743386.fmatter</a:t>
            </a:r>
          </a:p>
          <a:p>
            <a:r>
              <a:rPr lang="en-CA" dirty="0"/>
              <a:t>Dias, S., Sutton, A. J., Ades, A. E., &amp; Welton, N. J. (2013). Evidence Synthesis for Decision Making 2: A Generalized Linear Modeling Framework for Pairwise and Network Meta-analysis of Randomized Controlled Trials. </a:t>
            </a:r>
            <a:r>
              <a:rPr lang="en-CA" i="1" dirty="0"/>
              <a:t>Medical Decision Making</a:t>
            </a:r>
            <a:r>
              <a:rPr lang="en-CA" dirty="0"/>
              <a:t>, </a:t>
            </a:r>
            <a:r>
              <a:rPr lang="en-CA" i="1" dirty="0"/>
              <a:t>33</a:t>
            </a:r>
            <a:r>
              <a:rPr lang="en-CA" dirty="0"/>
              <a:t>(5), 607. https://doi.org/10.1177/0272989X12458724</a:t>
            </a:r>
          </a:p>
          <a:p>
            <a:r>
              <a:rPr lang="en-CA" dirty="0"/>
              <a:t>Dias, S., Welton, N. J., Sutton, A. J., Caldwell, D. M., Lu, G., &amp; Ades,  a E. (2013). Evidence synthesis for decision making 4: inconsistency in networks of evidence based on randomized controlled trials. </a:t>
            </a:r>
            <a:r>
              <a:rPr lang="en-CA" i="1" dirty="0"/>
              <a:t>Medical Decision Making : An International Journal of the Society for Medical Decision Making</a:t>
            </a:r>
            <a:r>
              <a:rPr lang="en-CA" dirty="0"/>
              <a:t>, </a:t>
            </a:r>
            <a:r>
              <a:rPr lang="en-CA" i="1" dirty="0"/>
              <a:t>33</a:t>
            </a:r>
            <a:r>
              <a:rPr lang="en-CA" dirty="0"/>
              <a:t>(5), 641–56. https://doi.org/10.1177/0272989X12455847</a:t>
            </a:r>
          </a:p>
          <a:p>
            <a:r>
              <a:rPr lang="en-CA" dirty="0"/>
              <a:t>Francis, K. (2016). Evidence-Based Practice Brief What Is Best Practice for Providing Pain Relief During Retinopathy of Prematurity, </a:t>
            </a:r>
            <a:r>
              <a:rPr lang="en-CA" i="1" dirty="0"/>
              <a:t>16</a:t>
            </a:r>
            <a:r>
              <a:rPr lang="en-CA" dirty="0"/>
              <a:t>(3), 220–228. https://doi.org/10.1097/ANC.0000000000000267</a:t>
            </a:r>
          </a:p>
          <a:p>
            <a:r>
              <a:rPr lang="en-CA" dirty="0"/>
              <a:t>Higgins, J. P. T., &amp; Green, S. (2011). </a:t>
            </a:r>
            <a:r>
              <a:rPr lang="en-CA" i="1" dirty="0"/>
              <a:t>Cochrane Handbook for Systematic Reviews of Interventions</a:t>
            </a:r>
            <a:r>
              <a:rPr lang="en-CA" dirty="0"/>
              <a:t> (Version 5.). The Cochrane Collaboration. Retrieved from www.cochrane-handbook.org</a:t>
            </a:r>
          </a:p>
          <a:p>
            <a:r>
              <a:rPr lang="en-CA" dirty="0"/>
              <a:t>Jefferies, A., &amp; Canadian Paediatric Society: Fetus and Newborn Committee. (2016). Retinopathy of prematurity: An update on screening and management. </a:t>
            </a:r>
            <a:r>
              <a:rPr lang="en-CA" i="1" dirty="0" err="1"/>
              <a:t>Paediatr</a:t>
            </a:r>
            <a:r>
              <a:rPr lang="en-CA" i="1" dirty="0"/>
              <a:t> Child Health</a:t>
            </a:r>
            <a:r>
              <a:rPr lang="en-CA" dirty="0"/>
              <a:t>, </a:t>
            </a:r>
            <a:r>
              <a:rPr lang="en-CA" i="1" dirty="0"/>
              <a:t>21</a:t>
            </a:r>
            <a:r>
              <a:rPr lang="en-CA" dirty="0"/>
              <a:t>(2), 101–4. https://doi.org/10.1016/s0031-3955(02)00111-6</a:t>
            </a:r>
          </a:p>
          <a:p>
            <a:r>
              <a:rPr lang="en-CA" dirty="0"/>
              <a:t>Samra, H. a, &amp; McGrath, J. M. (2009). Pain management during retinopathy of prematurity eye examinations: a systematic review. </a:t>
            </a:r>
            <a:r>
              <a:rPr lang="en-CA" i="1" dirty="0"/>
              <a:t>Advances in Neonatal Care : Official Journal of the National Association of Neonatal Nurses</a:t>
            </a:r>
            <a:r>
              <a:rPr lang="en-CA" dirty="0"/>
              <a:t>, </a:t>
            </a:r>
            <a:r>
              <a:rPr lang="en-CA" i="1" dirty="0"/>
              <a:t>9</a:t>
            </a:r>
            <a:r>
              <a:rPr lang="en-CA" dirty="0"/>
              <a:t>(3), 99–110. https://doi.org/10.1097/ANC.0b013e3181a68b48</a:t>
            </a:r>
          </a:p>
          <a:p>
            <a:r>
              <a:rPr lang="en-CA" dirty="0"/>
              <a:t>Shah, P., Yoon, E. W., &amp; Chan, P. (2014). </a:t>
            </a:r>
            <a:r>
              <a:rPr lang="en-CA" i="1" dirty="0"/>
              <a:t>Annual Report 2014</a:t>
            </a:r>
            <a:r>
              <a:rPr lang="en-CA" dirty="0"/>
              <a:t>. </a:t>
            </a:r>
            <a:r>
              <a:rPr lang="en-CA" i="1" dirty="0"/>
              <a:t>Canadian Neonatal Network</a:t>
            </a:r>
            <a:r>
              <a:rPr lang="en-CA" dirty="0"/>
              <a:t>.</a:t>
            </a:r>
          </a:p>
          <a:p>
            <a:r>
              <a:rPr lang="en-CA" dirty="0"/>
              <a:t>Stevens, B., Yamada, J., Ohlsson, A., Haliburton, S., &amp; </a:t>
            </a:r>
            <a:r>
              <a:rPr lang="en-CA" dirty="0" err="1"/>
              <a:t>Shorkey</a:t>
            </a:r>
            <a:r>
              <a:rPr lang="en-CA" dirty="0"/>
              <a:t>, A. (2016). Sucrose for analgesia in newborn infants undergoing painful procedures. In J. Yamada (Ed.), </a:t>
            </a:r>
            <a:r>
              <a:rPr lang="en-CA" i="1" dirty="0"/>
              <a:t>Cochrane Database of Systematic Reviews</a:t>
            </a:r>
            <a:r>
              <a:rPr lang="en-CA" dirty="0"/>
              <a:t> (Vol. 1, p. CD001069). Chichester, UK: John Wiley &amp; Sons, Ltd. https://doi.org/10.1002/14651858.CD001069.pub5</a:t>
            </a:r>
          </a:p>
          <a:p>
            <a:r>
              <a:rPr lang="en-CA" dirty="0"/>
              <a:t>Sun, X., </a:t>
            </a:r>
            <a:r>
              <a:rPr lang="en-CA" dirty="0" err="1"/>
              <a:t>Lemyre</a:t>
            </a:r>
            <a:r>
              <a:rPr lang="en-CA" dirty="0"/>
              <a:t>, B., Barrowman, N., &amp; O’Connor, M. (2010). Pain management during eye examinations for retinopathy of prematurity in preterm infants: A systematic review. </a:t>
            </a:r>
            <a:r>
              <a:rPr lang="en-CA" i="1" dirty="0"/>
              <a:t>Acta </a:t>
            </a:r>
            <a:r>
              <a:rPr lang="en-CA" i="1" dirty="0" err="1"/>
              <a:t>Paediatrica</a:t>
            </a:r>
            <a:r>
              <a:rPr lang="en-CA" i="1" dirty="0"/>
              <a:t>, International Journal of Paediatrics</a:t>
            </a:r>
            <a:r>
              <a:rPr lang="en-CA" dirty="0"/>
              <a:t>, </a:t>
            </a:r>
            <a:r>
              <a:rPr lang="en-CA" i="1" dirty="0"/>
              <a:t>99</a:t>
            </a:r>
            <a:r>
              <a:rPr lang="en-CA" dirty="0"/>
              <a:t>(3), 329–334. https://doi.org/10.1111/j.1651-2227.2009.01612.x</a:t>
            </a:r>
          </a:p>
          <a:p>
            <a:r>
              <a:rPr lang="en-CA" dirty="0" err="1"/>
              <a:t>Thorlund</a:t>
            </a:r>
            <a:r>
              <a:rPr lang="en-CA" dirty="0"/>
              <a:t>, K., Walter, S. D., Johnston, B. C., Furukawa, T. A., &amp; </a:t>
            </a:r>
            <a:r>
              <a:rPr lang="en-CA" dirty="0" err="1"/>
              <a:t>Guyatt</a:t>
            </a:r>
            <a:r>
              <a:rPr lang="en-CA" dirty="0"/>
              <a:t>, G. H. (2011). Pooling health-related quality of life outcomes in meta-analysis-a tutorial and review of methods for enhancing interpretability. </a:t>
            </a:r>
            <a:r>
              <a:rPr lang="en-CA" i="1" dirty="0"/>
              <a:t>Research Synthesis Methods</a:t>
            </a:r>
            <a:r>
              <a:rPr lang="en-CA" dirty="0"/>
              <a:t>, </a:t>
            </a:r>
            <a:r>
              <a:rPr lang="en-CA" i="1" dirty="0"/>
              <a:t>2</a:t>
            </a:r>
            <a:r>
              <a:rPr lang="en-CA" dirty="0"/>
              <a:t>(3), 188–203. https://doi.org/10.1002/jrsm.46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003079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6"/>
    </mc:Choice>
    <mc:Fallback xmlns="">
      <p:transition spd="slow" advTm="246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027351"/>
            <a:ext cx="5886449" cy="39227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600" dirty="0">
                <a:solidFill>
                  <a:srgbClr val="665C95"/>
                </a:solidFill>
                <a:latin typeface="Raleway Medium"/>
                <a:cs typeface="Raleway Medium"/>
              </a:rPr>
              <a:t>Acknowledgements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" y="1390652"/>
            <a:ext cx="9143999" cy="640976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595959"/>
                </a:solidFill>
                <a:latin typeface="Raleway"/>
                <a:cs typeface="Raleway"/>
              </a:rPr>
              <a:t>Special thanks to the MOM-LINC lab and funders for ongoing support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0944" y="3982949"/>
            <a:ext cx="1913306" cy="708632"/>
          </a:xfrm>
          <a:prstGeom prst="rect">
            <a:avLst/>
          </a:prstGeom>
        </p:spPr>
      </p:pic>
      <p:pic>
        <p:nvPicPr>
          <p:cNvPr id="1028" name="Picture 4" descr="Image result for nova scotia health research foundati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2538" y="4849000"/>
            <a:ext cx="1763499" cy="941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s://i0.wp.com/scholarshipjamaica.com/wp-content/uploads/2016/10/Vanier-Canada-Graduate-Scholarship-BUtton.jpg?ssl=1">
            <a:extLst>
              <a:ext uri="{FF2B5EF4-FFF2-40B4-BE49-F238E27FC236}">
                <a16:creationId xmlns="" xmlns:a16="http://schemas.microsoft.com/office/drawing/2014/main" id="{E921B7AE-E88E-4AEE-A801-92C783664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6232" y="1872676"/>
            <a:ext cx="1382733" cy="1229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66868" y="2746549"/>
            <a:ext cx="2341459" cy="1055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83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AC4C8B3-A3A0-41EE-9134-C68E219D5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E92B61B0-4EC8-4AE2-8C9D-8FD1738D99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69DEF8C4-9F8A-4019-ACE4-59D410A8D883}"/>
              </a:ext>
            </a:extLst>
          </p:cNvPr>
          <p:cNvSpPr/>
          <p:nvPr/>
        </p:nvSpPr>
        <p:spPr>
          <a:xfrm>
            <a:off x="0" y="2758966"/>
            <a:ext cx="9144000" cy="914400"/>
          </a:xfrm>
          <a:prstGeom prst="rect">
            <a:avLst/>
          </a:prstGeom>
          <a:solidFill>
            <a:srgbClr val="31364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400" b="1" dirty="0">
                <a:solidFill>
                  <a:srgbClr val="E6E0EC"/>
                </a:solidFill>
                <a:latin typeface="Raleway"/>
              </a:rPr>
              <a:t>Extra slides</a:t>
            </a:r>
            <a:endParaRPr lang="en-CA" sz="2400" dirty="0">
              <a:solidFill>
                <a:srgbClr val="E6E0EC"/>
              </a:solidFill>
              <a:latin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1683056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9B6D2FF-AA04-4AAE-A521-7703C5C1A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Identifying influential studies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B57BD22C-52D7-46C3-AC34-AAB9AEB83A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98681"/>
            <a:ext cx="9144000" cy="3237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92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665C95"/>
                </a:solidFill>
              </a:rPr>
              <a:t>WHY CONDUCT A META-ANALYSIS?</a:t>
            </a:r>
          </a:p>
        </p:txBody>
      </p:sp>
      <p:sp>
        <p:nvSpPr>
          <p:cNvPr id="7" name="Rectangle 6"/>
          <p:cNvSpPr/>
          <p:nvPr/>
        </p:nvSpPr>
        <p:spPr>
          <a:xfrm>
            <a:off x="4572000" y="5595845"/>
            <a:ext cx="453008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 err="1">
                <a:solidFill>
                  <a:srgbClr val="595959"/>
                </a:solidFill>
                <a:latin typeface="Raleway"/>
              </a:rPr>
              <a:t>Borenstein</a:t>
            </a:r>
            <a:r>
              <a:rPr lang="en-CA" dirty="0">
                <a:solidFill>
                  <a:srgbClr val="595959"/>
                </a:solidFill>
                <a:latin typeface="Raleway"/>
              </a:rPr>
              <a:t>, Hedges, Higgins, &amp; Rothstein, 2009</a:t>
            </a:r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9144000" cy="274870"/>
          </a:xfrm>
          <a:prstGeom prst="rect">
            <a:avLst/>
          </a:prstGeom>
          <a:solidFill>
            <a:schemeClr val="accent6">
              <a:alpha val="5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A" dirty="0"/>
              <a:t>NMA PRIMER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0" y="1927747"/>
            <a:ext cx="9144000" cy="3002507"/>
            <a:chOff x="0" y="1927747"/>
            <a:chExt cx="9144000" cy="3002507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927747"/>
              <a:ext cx="9144000" cy="3002507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2"/>
            <a:srcRect l="13855" t="58248" r="77501" b="34772"/>
            <a:stretch/>
          </p:blipFill>
          <p:spPr>
            <a:xfrm>
              <a:off x="1169223" y="3676650"/>
              <a:ext cx="790576" cy="2095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85808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6"/>
    </mc:Choice>
    <mc:Fallback xmlns="">
      <p:transition spd="slow" advTm="246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0"/>
            <a:ext cx="1527048" cy="5937955"/>
          </a:xfrm>
          <a:prstGeom prst="rect">
            <a:avLst/>
          </a:prstGeom>
          <a:solidFill>
            <a:schemeClr val="accent2">
              <a:lumMod val="40000"/>
              <a:lumOff val="60000"/>
              <a:alpha val="5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4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569" y="421767"/>
            <a:ext cx="4812289" cy="114300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665C95"/>
                </a:solidFill>
              </a:rPr>
              <a:t>Participant characteristics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b="53223"/>
          <a:stretch/>
        </p:blipFill>
        <p:spPr>
          <a:xfrm>
            <a:off x="2677612" y="1512685"/>
            <a:ext cx="5972832" cy="123381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7612" y="2982490"/>
            <a:ext cx="5971032" cy="122293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78784" y="4285796"/>
            <a:ext cx="5169860" cy="1226810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 rot="16200000">
            <a:off x="-1682244" y="2633430"/>
            <a:ext cx="4812289" cy="1143000"/>
          </a:xfrm>
          <a:prstGeom prst="rect">
            <a:avLst/>
          </a:prstGeom>
        </p:spPr>
        <p:txBody>
          <a:bodyPr vert="horz" lIns="81604" tIns="40802" rIns="81604" bIns="40802" rtlCol="0" anchor="ctr">
            <a:normAutofit/>
          </a:bodyPr>
          <a:lstStyle>
            <a:lvl1pPr algn="ctr" defTabSz="408022" rtl="0" eaLnBrk="1" latinLnBrk="0" hangingPunct="1">
              <a:spcBef>
                <a:spcPct val="0"/>
              </a:spcBef>
              <a:buNone/>
              <a:defRPr sz="39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665C95"/>
                </a:solidFill>
              </a:rPr>
              <a:t>SYNTHESIS FEASIBILITY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 rot="16200000">
            <a:off x="1451796" y="2724380"/>
            <a:ext cx="1916952" cy="259354"/>
          </a:xfrm>
          <a:prstGeom prst="rect">
            <a:avLst/>
          </a:prstGeom>
        </p:spPr>
        <p:txBody>
          <a:bodyPr vert="horz" lIns="81604" tIns="40802" rIns="81604" bIns="40802" rtlCol="0" anchor="ctr">
            <a:noAutofit/>
          </a:bodyPr>
          <a:lstStyle>
            <a:lvl1pPr algn="ctr" defTabSz="408022" rtl="0" eaLnBrk="1" latinLnBrk="0" hangingPunct="1">
              <a:spcBef>
                <a:spcPct val="0"/>
              </a:spcBef>
              <a:buNone/>
              <a:defRPr sz="39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100" dirty="0"/>
              <a:t>Treatment effect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4900289" y="2759135"/>
            <a:ext cx="1916952" cy="259354"/>
          </a:xfrm>
          <a:prstGeom prst="rect">
            <a:avLst/>
          </a:prstGeom>
        </p:spPr>
        <p:txBody>
          <a:bodyPr vert="horz" lIns="81604" tIns="40802" rIns="81604" bIns="40802" rtlCol="0" anchor="ctr">
            <a:noAutofit/>
          </a:bodyPr>
          <a:lstStyle>
            <a:lvl1pPr algn="ctr" defTabSz="408022" rtl="0" eaLnBrk="1" latinLnBrk="0" hangingPunct="1">
              <a:spcBef>
                <a:spcPct val="0"/>
              </a:spcBef>
              <a:buNone/>
              <a:defRPr sz="39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100" dirty="0"/>
              <a:t>Baseline PIPP score</a:t>
            </a: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4900289" y="4267954"/>
            <a:ext cx="1916952" cy="259354"/>
          </a:xfrm>
          <a:prstGeom prst="rect">
            <a:avLst/>
          </a:prstGeom>
        </p:spPr>
        <p:txBody>
          <a:bodyPr vert="horz" lIns="81604" tIns="40802" rIns="81604" bIns="40802" rtlCol="0" anchor="ctr">
            <a:noAutofit/>
          </a:bodyPr>
          <a:lstStyle>
            <a:lvl1pPr algn="ctr" defTabSz="408022" rtl="0" eaLnBrk="1" latinLnBrk="0" hangingPunct="1">
              <a:spcBef>
                <a:spcPct val="0"/>
              </a:spcBef>
              <a:buNone/>
              <a:defRPr sz="39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100" dirty="0"/>
              <a:t>Postmenstrual age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="" xmlns:a16="http://schemas.microsoft.com/office/drawing/2014/main" id="{8784889C-5FD9-492D-AC34-D953325ED5CE}"/>
              </a:ext>
            </a:extLst>
          </p:cNvPr>
          <p:cNvSpPr/>
          <p:nvPr/>
        </p:nvSpPr>
        <p:spPr>
          <a:xfrm>
            <a:off x="0" y="0"/>
            <a:ext cx="9144000" cy="213756"/>
          </a:xfrm>
          <a:prstGeom prst="rect">
            <a:avLst/>
          </a:prstGeom>
          <a:solidFill>
            <a:schemeClr val="accent4">
              <a:alpha val="5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A" dirty="0"/>
              <a:t>RESULTS – PAIN REACTIVITY</a:t>
            </a:r>
          </a:p>
        </p:txBody>
      </p:sp>
    </p:spTree>
    <p:extLst>
      <p:ext uri="{BB962C8B-B14F-4D97-AF65-F5344CB8AC3E}">
        <p14:creationId xmlns:p14="http://schemas.microsoft.com/office/powerpoint/2010/main" val="603245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6"/>
    </mc:Choice>
    <mc:Fallback xmlns="">
      <p:transition spd="slow" advTm="246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9028" y="1512685"/>
            <a:ext cx="5971032" cy="125705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9661" y="2917685"/>
            <a:ext cx="5813292" cy="1276268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0" y="0"/>
            <a:ext cx="1527048" cy="5937955"/>
          </a:xfrm>
          <a:prstGeom prst="rect">
            <a:avLst/>
          </a:prstGeom>
          <a:solidFill>
            <a:schemeClr val="accent2">
              <a:lumMod val="40000"/>
              <a:lumOff val="60000"/>
              <a:alpha val="5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4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48399" y="363539"/>
            <a:ext cx="4812289" cy="11430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665C95"/>
                </a:solidFill>
              </a:rPr>
              <a:t>Study Characteristics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44067" y="4278179"/>
            <a:ext cx="4484480" cy="1064169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 rot="16200000">
            <a:off x="-1682244" y="2633430"/>
            <a:ext cx="4812289" cy="1143000"/>
          </a:xfrm>
          <a:prstGeom prst="rect">
            <a:avLst/>
          </a:prstGeom>
        </p:spPr>
        <p:txBody>
          <a:bodyPr vert="horz" lIns="81604" tIns="40802" rIns="81604" bIns="40802" rtlCol="0" anchor="ctr">
            <a:normAutofit/>
          </a:bodyPr>
          <a:lstStyle>
            <a:lvl1pPr algn="ctr" defTabSz="408022" rtl="0" eaLnBrk="1" latinLnBrk="0" hangingPunct="1">
              <a:spcBef>
                <a:spcPct val="0"/>
              </a:spcBef>
              <a:buNone/>
              <a:defRPr sz="39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665C95"/>
                </a:solidFill>
              </a:rPr>
              <a:t>SYNTHESIS FEASIBILITY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 rot="16200000">
            <a:off x="1547575" y="2734605"/>
            <a:ext cx="1916952" cy="259354"/>
          </a:xfrm>
          <a:prstGeom prst="rect">
            <a:avLst/>
          </a:prstGeom>
        </p:spPr>
        <p:txBody>
          <a:bodyPr vert="horz" lIns="81604" tIns="40802" rIns="81604" bIns="40802" rtlCol="0" anchor="ctr">
            <a:noAutofit/>
          </a:bodyPr>
          <a:lstStyle>
            <a:lvl1pPr algn="ctr" defTabSz="408022" rtl="0" eaLnBrk="1" latinLnBrk="0" hangingPunct="1">
              <a:spcBef>
                <a:spcPct val="0"/>
              </a:spcBef>
              <a:buNone/>
              <a:defRPr sz="39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100" dirty="0"/>
              <a:t>Treatment effect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4996068" y="2720569"/>
            <a:ext cx="1916952" cy="259354"/>
          </a:xfrm>
          <a:prstGeom prst="rect">
            <a:avLst/>
          </a:prstGeom>
        </p:spPr>
        <p:txBody>
          <a:bodyPr vert="horz" lIns="81604" tIns="40802" rIns="81604" bIns="40802" rtlCol="0" anchor="ctr">
            <a:noAutofit/>
          </a:bodyPr>
          <a:lstStyle>
            <a:lvl1pPr algn="ctr" defTabSz="408022" rtl="0" eaLnBrk="1" latinLnBrk="0" hangingPunct="1">
              <a:spcBef>
                <a:spcPct val="0"/>
              </a:spcBef>
              <a:buNone/>
              <a:defRPr sz="39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100" dirty="0"/>
              <a:t>Imputed mean</a:t>
            </a: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4996068" y="4212217"/>
            <a:ext cx="1916952" cy="259354"/>
          </a:xfrm>
          <a:prstGeom prst="rect">
            <a:avLst/>
          </a:prstGeom>
        </p:spPr>
        <p:txBody>
          <a:bodyPr vert="horz" lIns="81604" tIns="40802" rIns="81604" bIns="40802" rtlCol="0" anchor="ctr">
            <a:noAutofit/>
          </a:bodyPr>
          <a:lstStyle>
            <a:lvl1pPr algn="ctr" defTabSz="408022" rtl="0" eaLnBrk="1" latinLnBrk="0" hangingPunct="1">
              <a:spcBef>
                <a:spcPct val="0"/>
              </a:spcBef>
              <a:buNone/>
              <a:defRPr sz="39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100" dirty="0"/>
              <a:t>Risk of Bias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B81C8102-1439-45A4-BBCB-3FBFCECFBD0C}"/>
              </a:ext>
            </a:extLst>
          </p:cNvPr>
          <p:cNvSpPr/>
          <p:nvPr/>
        </p:nvSpPr>
        <p:spPr>
          <a:xfrm>
            <a:off x="0" y="0"/>
            <a:ext cx="9144000" cy="213756"/>
          </a:xfrm>
          <a:prstGeom prst="rect">
            <a:avLst/>
          </a:prstGeom>
          <a:solidFill>
            <a:schemeClr val="accent4">
              <a:alpha val="5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A" dirty="0"/>
              <a:t>RESULTS – PAIN REACTIVITY</a:t>
            </a:r>
          </a:p>
        </p:txBody>
      </p:sp>
    </p:spTree>
    <p:extLst>
      <p:ext uri="{BB962C8B-B14F-4D97-AF65-F5344CB8AC3E}">
        <p14:creationId xmlns:p14="http://schemas.microsoft.com/office/powerpoint/2010/main" val="2185099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6"/>
    </mc:Choice>
    <mc:Fallback xmlns="">
      <p:transition spd="slow" advTm="246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665C95"/>
                </a:solidFill>
              </a:rPr>
              <a:t>WHAT IF HAD A DIFFERENT QUESTION?</a:t>
            </a:r>
          </a:p>
        </p:txBody>
      </p:sp>
      <p:sp>
        <p:nvSpPr>
          <p:cNvPr id="6" name="Drops">
            <a:extLst>
              <a:ext uri="{FF2B5EF4-FFF2-40B4-BE49-F238E27FC236}">
                <a16:creationId xmlns="" xmlns:a16="http://schemas.microsoft.com/office/drawing/2014/main" id="{F4BBD768-92DA-4866-9A05-9D09023FCB3D}"/>
              </a:ext>
            </a:extLst>
          </p:cNvPr>
          <p:cNvSpPr/>
          <p:nvPr/>
        </p:nvSpPr>
        <p:spPr>
          <a:xfrm>
            <a:off x="2600795" y="2773710"/>
            <a:ext cx="889000" cy="901700"/>
          </a:xfrm>
          <a:prstGeom prst="ellipse">
            <a:avLst/>
          </a:prstGeom>
          <a:solidFill>
            <a:srgbClr val="665C95"/>
          </a:solidFill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CA" sz="1200">
              <a:solidFill>
                <a:srgbClr val="FFFFFF"/>
              </a:solidFill>
              <a:latin typeface="Garamond" panose="02020404030301010803" pitchFamily="18" charset="0"/>
            </a:endParaRPr>
          </a:p>
        </p:txBody>
      </p:sp>
      <p:sp>
        <p:nvSpPr>
          <p:cNvPr id="7" name="Sweet">
            <a:extLst>
              <a:ext uri="{FF2B5EF4-FFF2-40B4-BE49-F238E27FC236}">
                <a16:creationId xmlns="" xmlns:a16="http://schemas.microsoft.com/office/drawing/2014/main" id="{59C715BC-96C8-4440-AD83-C12955746FC5}"/>
              </a:ext>
            </a:extLst>
          </p:cNvPr>
          <p:cNvSpPr/>
          <p:nvPr/>
        </p:nvSpPr>
        <p:spPr>
          <a:xfrm>
            <a:off x="5070523" y="4135688"/>
            <a:ext cx="1257236" cy="1282636"/>
          </a:xfrm>
          <a:prstGeom prst="ellipse">
            <a:avLst/>
          </a:prstGeom>
          <a:solidFill>
            <a:srgbClr val="665C95"/>
          </a:solidFill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CA" sz="1200">
              <a:solidFill>
                <a:srgbClr val="FFFFFF"/>
              </a:solidFill>
              <a:latin typeface="Garamond" panose="02020404030301010803" pitchFamily="18" charset="0"/>
            </a:endParaRPr>
          </a:p>
        </p:txBody>
      </p:sp>
      <p:sp>
        <p:nvSpPr>
          <p:cNvPr id="8" name="Paracetamol">
            <a:extLst>
              <a:ext uri="{FF2B5EF4-FFF2-40B4-BE49-F238E27FC236}">
                <a16:creationId xmlns="" xmlns:a16="http://schemas.microsoft.com/office/drawing/2014/main" id="{7EFEF778-18CD-47EB-B707-9768991EFFD0}"/>
              </a:ext>
            </a:extLst>
          </p:cNvPr>
          <p:cNvSpPr/>
          <p:nvPr/>
        </p:nvSpPr>
        <p:spPr>
          <a:xfrm>
            <a:off x="5254640" y="1459131"/>
            <a:ext cx="889000" cy="904875"/>
          </a:xfrm>
          <a:prstGeom prst="ellipse">
            <a:avLst/>
          </a:prstGeom>
          <a:solidFill>
            <a:srgbClr val="665C95"/>
          </a:solidFill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CA" sz="1200">
              <a:solidFill>
                <a:srgbClr val="FFFFFF"/>
              </a:solidFill>
              <a:latin typeface="Garamond" panose="02020404030301010803" pitchFamily="18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="" xmlns:a16="http://schemas.microsoft.com/office/drawing/2014/main" id="{22B5678A-8486-46A0-9CEA-720940073CD9}"/>
              </a:ext>
            </a:extLst>
          </p:cNvPr>
          <p:cNvCxnSpPr>
            <a:cxnSpLocks/>
            <a:stCxn id="6" idx="5"/>
            <a:endCxn id="7" idx="2"/>
          </p:cNvCxnSpPr>
          <p:nvPr/>
        </p:nvCxnSpPr>
        <p:spPr>
          <a:xfrm>
            <a:off x="3359604" y="3543359"/>
            <a:ext cx="1710919" cy="1233647"/>
          </a:xfrm>
          <a:prstGeom prst="straightConnector1">
            <a:avLst/>
          </a:prstGeom>
          <a:ln w="12700">
            <a:solidFill>
              <a:srgbClr val="31364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="" xmlns:a16="http://schemas.microsoft.com/office/drawing/2014/main" id="{D89A1BAB-4906-4E00-B6DA-573032032672}"/>
              </a:ext>
            </a:extLst>
          </p:cNvPr>
          <p:cNvCxnSpPr>
            <a:stCxn id="7" idx="0"/>
            <a:endCxn id="8" idx="4"/>
          </p:cNvCxnSpPr>
          <p:nvPr/>
        </p:nvCxnSpPr>
        <p:spPr>
          <a:xfrm flipH="1" flipV="1">
            <a:off x="5699140" y="2364006"/>
            <a:ext cx="1" cy="1771682"/>
          </a:xfrm>
          <a:prstGeom prst="straightConnector1">
            <a:avLst/>
          </a:prstGeom>
          <a:ln w="12700">
            <a:solidFill>
              <a:srgbClr val="31364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329383" y="3443041"/>
            <a:ext cx="14526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rgbClr val="595959"/>
                </a:solidFill>
                <a:latin typeface="Raleway"/>
              </a:rPr>
              <a:t>Breastfeeding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259663" y="1526554"/>
            <a:ext cx="12522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rgbClr val="595959"/>
                </a:solidFill>
                <a:latin typeface="Raleway"/>
              </a:rPr>
              <a:t>Skin to Skin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235135" y="5076518"/>
            <a:ext cx="12715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rgbClr val="595959"/>
                </a:solidFill>
                <a:latin typeface="Raleway"/>
              </a:rPr>
              <a:t>Sweet taste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7414EAC3-231B-4342-93DB-5109513B0704}"/>
              </a:ext>
            </a:extLst>
          </p:cNvPr>
          <p:cNvSpPr/>
          <p:nvPr/>
        </p:nvSpPr>
        <p:spPr>
          <a:xfrm>
            <a:off x="0" y="0"/>
            <a:ext cx="9144000" cy="274870"/>
          </a:xfrm>
          <a:prstGeom prst="rect">
            <a:avLst/>
          </a:prstGeom>
          <a:solidFill>
            <a:schemeClr val="accent6">
              <a:alpha val="5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A" dirty="0"/>
              <a:t>NMA PRIMER</a:t>
            </a:r>
          </a:p>
        </p:txBody>
      </p:sp>
    </p:spTree>
    <p:extLst>
      <p:ext uri="{BB962C8B-B14F-4D97-AF65-F5344CB8AC3E}">
        <p14:creationId xmlns:p14="http://schemas.microsoft.com/office/powerpoint/2010/main" val="4284691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6"/>
    </mc:Choice>
    <mc:Fallback xmlns="">
      <p:transition spd="slow" advTm="246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665C95"/>
                </a:solidFill>
              </a:rPr>
              <a:t>DIRECT AND INDIRECT EVIDENCE</a:t>
            </a:r>
          </a:p>
        </p:txBody>
      </p:sp>
      <p:sp>
        <p:nvSpPr>
          <p:cNvPr id="6" name="Drops">
            <a:extLst>
              <a:ext uri="{FF2B5EF4-FFF2-40B4-BE49-F238E27FC236}">
                <a16:creationId xmlns="" xmlns:a16="http://schemas.microsoft.com/office/drawing/2014/main" id="{F4BBD768-92DA-4866-9A05-9D09023FCB3D}"/>
              </a:ext>
            </a:extLst>
          </p:cNvPr>
          <p:cNvSpPr/>
          <p:nvPr/>
        </p:nvSpPr>
        <p:spPr>
          <a:xfrm>
            <a:off x="2600795" y="2773710"/>
            <a:ext cx="889000" cy="901700"/>
          </a:xfrm>
          <a:prstGeom prst="ellipse">
            <a:avLst/>
          </a:prstGeom>
          <a:solidFill>
            <a:srgbClr val="665C95"/>
          </a:solidFill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CA" sz="1200">
              <a:solidFill>
                <a:srgbClr val="FFFFFF"/>
              </a:solidFill>
              <a:latin typeface="Garamond" panose="02020404030301010803" pitchFamily="18" charset="0"/>
            </a:endParaRPr>
          </a:p>
        </p:txBody>
      </p:sp>
      <p:sp>
        <p:nvSpPr>
          <p:cNvPr id="7" name="Sweet">
            <a:extLst>
              <a:ext uri="{FF2B5EF4-FFF2-40B4-BE49-F238E27FC236}">
                <a16:creationId xmlns="" xmlns:a16="http://schemas.microsoft.com/office/drawing/2014/main" id="{59C715BC-96C8-4440-AD83-C12955746FC5}"/>
              </a:ext>
            </a:extLst>
          </p:cNvPr>
          <p:cNvSpPr/>
          <p:nvPr/>
        </p:nvSpPr>
        <p:spPr>
          <a:xfrm>
            <a:off x="5070523" y="4135688"/>
            <a:ext cx="1257236" cy="1282636"/>
          </a:xfrm>
          <a:prstGeom prst="ellipse">
            <a:avLst/>
          </a:prstGeom>
          <a:solidFill>
            <a:srgbClr val="665C95"/>
          </a:solidFill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CA" sz="1200">
              <a:solidFill>
                <a:srgbClr val="FFFFFF"/>
              </a:solidFill>
              <a:latin typeface="Garamond" panose="02020404030301010803" pitchFamily="18" charset="0"/>
            </a:endParaRPr>
          </a:p>
        </p:txBody>
      </p:sp>
      <p:sp>
        <p:nvSpPr>
          <p:cNvPr id="8" name="Paracetamol">
            <a:extLst>
              <a:ext uri="{FF2B5EF4-FFF2-40B4-BE49-F238E27FC236}">
                <a16:creationId xmlns="" xmlns:a16="http://schemas.microsoft.com/office/drawing/2014/main" id="{7EFEF778-18CD-47EB-B707-9768991EFFD0}"/>
              </a:ext>
            </a:extLst>
          </p:cNvPr>
          <p:cNvSpPr/>
          <p:nvPr/>
        </p:nvSpPr>
        <p:spPr>
          <a:xfrm>
            <a:off x="5254640" y="1459131"/>
            <a:ext cx="889000" cy="904875"/>
          </a:xfrm>
          <a:prstGeom prst="ellipse">
            <a:avLst/>
          </a:prstGeom>
          <a:solidFill>
            <a:srgbClr val="665C95"/>
          </a:solidFill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CA" sz="1200">
              <a:solidFill>
                <a:srgbClr val="FFFFFF"/>
              </a:solidFill>
              <a:latin typeface="Garamond" panose="02020404030301010803" pitchFamily="18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="" xmlns:a16="http://schemas.microsoft.com/office/drawing/2014/main" id="{22B5678A-8486-46A0-9CEA-720940073CD9}"/>
              </a:ext>
            </a:extLst>
          </p:cNvPr>
          <p:cNvCxnSpPr>
            <a:cxnSpLocks/>
            <a:stCxn id="6" idx="5"/>
            <a:endCxn id="7" idx="2"/>
          </p:cNvCxnSpPr>
          <p:nvPr/>
        </p:nvCxnSpPr>
        <p:spPr>
          <a:xfrm>
            <a:off x="3359604" y="3543359"/>
            <a:ext cx="1710919" cy="1233647"/>
          </a:xfrm>
          <a:prstGeom prst="straightConnector1">
            <a:avLst/>
          </a:prstGeom>
          <a:ln w="12700">
            <a:solidFill>
              <a:srgbClr val="31364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="" xmlns:a16="http://schemas.microsoft.com/office/drawing/2014/main" id="{D89A1BAB-4906-4E00-B6DA-573032032672}"/>
              </a:ext>
            </a:extLst>
          </p:cNvPr>
          <p:cNvCxnSpPr>
            <a:stCxn id="7" idx="0"/>
            <a:endCxn id="8" idx="4"/>
          </p:cNvCxnSpPr>
          <p:nvPr/>
        </p:nvCxnSpPr>
        <p:spPr>
          <a:xfrm flipH="1" flipV="1">
            <a:off x="5699140" y="2364006"/>
            <a:ext cx="1" cy="1771682"/>
          </a:xfrm>
          <a:prstGeom prst="straightConnector1">
            <a:avLst/>
          </a:prstGeom>
          <a:ln w="12700">
            <a:solidFill>
              <a:srgbClr val="31364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329383" y="3443041"/>
            <a:ext cx="14526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rgbClr val="595959"/>
                </a:solidFill>
                <a:latin typeface="Raleway"/>
              </a:rPr>
              <a:t>Breastfeeding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259663" y="1526554"/>
            <a:ext cx="12522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rgbClr val="595959"/>
                </a:solidFill>
                <a:latin typeface="Raleway"/>
              </a:rPr>
              <a:t>Skin to Skin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235135" y="5076518"/>
            <a:ext cx="12715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rgbClr val="595959"/>
                </a:solidFill>
                <a:latin typeface="Raleway"/>
              </a:rPr>
              <a:t>Sweet taste</a:t>
            </a:r>
          </a:p>
        </p:txBody>
      </p:sp>
      <p:cxnSp>
        <p:nvCxnSpPr>
          <p:cNvPr id="16" name="Straight Arrow Connector 15">
            <a:extLst/>
          </p:cNvPr>
          <p:cNvCxnSpPr>
            <a:cxnSpLocks/>
          </p:cNvCxnSpPr>
          <p:nvPr/>
        </p:nvCxnSpPr>
        <p:spPr>
          <a:xfrm flipV="1">
            <a:off x="3359604" y="1911569"/>
            <a:ext cx="1895036" cy="994192"/>
          </a:xfrm>
          <a:prstGeom prst="straightConnector1">
            <a:avLst/>
          </a:prstGeom>
          <a:ln w="12700">
            <a:solidFill>
              <a:srgbClr val="31364F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6185E2B8-22D8-4D9E-81E9-DF8A292783F6}"/>
              </a:ext>
            </a:extLst>
          </p:cNvPr>
          <p:cNvSpPr/>
          <p:nvPr/>
        </p:nvSpPr>
        <p:spPr>
          <a:xfrm>
            <a:off x="0" y="0"/>
            <a:ext cx="9144000" cy="274870"/>
          </a:xfrm>
          <a:prstGeom prst="rect">
            <a:avLst/>
          </a:prstGeom>
          <a:solidFill>
            <a:schemeClr val="accent6">
              <a:alpha val="5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A" dirty="0"/>
              <a:t>NMA PRIMER</a:t>
            </a:r>
          </a:p>
        </p:txBody>
      </p:sp>
    </p:spTree>
    <p:extLst>
      <p:ext uri="{BB962C8B-B14F-4D97-AF65-F5344CB8AC3E}">
        <p14:creationId xmlns:p14="http://schemas.microsoft.com/office/powerpoint/2010/main" val="3388895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6"/>
    </mc:Choice>
    <mc:Fallback xmlns="">
      <p:transition spd="slow" advTm="246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665C95"/>
                </a:solidFill>
              </a:rPr>
              <a:t>DIRECT AND INDIRECT EVIDENCE</a:t>
            </a:r>
          </a:p>
        </p:txBody>
      </p:sp>
      <p:sp>
        <p:nvSpPr>
          <p:cNvPr id="6" name="Drops">
            <a:extLst>
              <a:ext uri="{FF2B5EF4-FFF2-40B4-BE49-F238E27FC236}">
                <a16:creationId xmlns="" xmlns:a16="http://schemas.microsoft.com/office/drawing/2014/main" id="{F4BBD768-92DA-4866-9A05-9D09023FCB3D}"/>
              </a:ext>
            </a:extLst>
          </p:cNvPr>
          <p:cNvSpPr/>
          <p:nvPr/>
        </p:nvSpPr>
        <p:spPr>
          <a:xfrm>
            <a:off x="2600795" y="2773710"/>
            <a:ext cx="889000" cy="901700"/>
          </a:xfrm>
          <a:prstGeom prst="ellipse">
            <a:avLst/>
          </a:prstGeom>
          <a:solidFill>
            <a:srgbClr val="665C95"/>
          </a:solidFill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CA" sz="1200">
              <a:solidFill>
                <a:srgbClr val="FFFFFF"/>
              </a:solidFill>
              <a:latin typeface="Garamond" panose="02020404030301010803" pitchFamily="18" charset="0"/>
            </a:endParaRPr>
          </a:p>
        </p:txBody>
      </p:sp>
      <p:sp>
        <p:nvSpPr>
          <p:cNvPr id="7" name="Sweet">
            <a:extLst>
              <a:ext uri="{FF2B5EF4-FFF2-40B4-BE49-F238E27FC236}">
                <a16:creationId xmlns="" xmlns:a16="http://schemas.microsoft.com/office/drawing/2014/main" id="{59C715BC-96C8-4440-AD83-C12955746FC5}"/>
              </a:ext>
            </a:extLst>
          </p:cNvPr>
          <p:cNvSpPr/>
          <p:nvPr/>
        </p:nvSpPr>
        <p:spPr>
          <a:xfrm>
            <a:off x="5070523" y="4135688"/>
            <a:ext cx="1257236" cy="1282636"/>
          </a:xfrm>
          <a:prstGeom prst="ellipse">
            <a:avLst/>
          </a:prstGeom>
          <a:solidFill>
            <a:srgbClr val="665C95"/>
          </a:solidFill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CA" sz="1200">
              <a:solidFill>
                <a:srgbClr val="FFFFFF"/>
              </a:solidFill>
              <a:latin typeface="Garamond" panose="02020404030301010803" pitchFamily="18" charset="0"/>
            </a:endParaRPr>
          </a:p>
        </p:txBody>
      </p:sp>
      <p:sp>
        <p:nvSpPr>
          <p:cNvPr id="8" name="Paracetamol">
            <a:extLst>
              <a:ext uri="{FF2B5EF4-FFF2-40B4-BE49-F238E27FC236}">
                <a16:creationId xmlns="" xmlns:a16="http://schemas.microsoft.com/office/drawing/2014/main" id="{7EFEF778-18CD-47EB-B707-9768991EFFD0}"/>
              </a:ext>
            </a:extLst>
          </p:cNvPr>
          <p:cNvSpPr/>
          <p:nvPr/>
        </p:nvSpPr>
        <p:spPr>
          <a:xfrm>
            <a:off x="5254640" y="1459131"/>
            <a:ext cx="889000" cy="904875"/>
          </a:xfrm>
          <a:prstGeom prst="ellipse">
            <a:avLst/>
          </a:prstGeom>
          <a:solidFill>
            <a:srgbClr val="665C95"/>
          </a:solidFill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CA" sz="1200">
              <a:solidFill>
                <a:srgbClr val="FFFFFF"/>
              </a:solidFill>
              <a:latin typeface="Garamond" panose="02020404030301010803" pitchFamily="18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="" xmlns:a16="http://schemas.microsoft.com/office/drawing/2014/main" id="{22B5678A-8486-46A0-9CEA-720940073CD9}"/>
              </a:ext>
            </a:extLst>
          </p:cNvPr>
          <p:cNvCxnSpPr>
            <a:cxnSpLocks/>
            <a:stCxn id="6" idx="5"/>
            <a:endCxn id="7" idx="2"/>
          </p:cNvCxnSpPr>
          <p:nvPr/>
        </p:nvCxnSpPr>
        <p:spPr>
          <a:xfrm>
            <a:off x="3359604" y="3543359"/>
            <a:ext cx="1710919" cy="1233647"/>
          </a:xfrm>
          <a:prstGeom prst="straightConnector1">
            <a:avLst/>
          </a:prstGeom>
          <a:ln w="12700">
            <a:solidFill>
              <a:srgbClr val="31364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="" xmlns:a16="http://schemas.microsoft.com/office/drawing/2014/main" id="{D89A1BAB-4906-4E00-B6DA-573032032672}"/>
              </a:ext>
            </a:extLst>
          </p:cNvPr>
          <p:cNvCxnSpPr>
            <a:stCxn id="7" idx="0"/>
            <a:endCxn id="8" idx="4"/>
          </p:cNvCxnSpPr>
          <p:nvPr/>
        </p:nvCxnSpPr>
        <p:spPr>
          <a:xfrm flipH="1" flipV="1">
            <a:off x="5699140" y="2364006"/>
            <a:ext cx="1" cy="1771682"/>
          </a:xfrm>
          <a:prstGeom prst="straightConnector1">
            <a:avLst/>
          </a:prstGeom>
          <a:ln w="12700">
            <a:solidFill>
              <a:srgbClr val="31364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329383" y="3443041"/>
            <a:ext cx="14526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rgbClr val="595959"/>
                </a:solidFill>
                <a:latin typeface="Raleway"/>
              </a:rPr>
              <a:t>Breastfeeding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259663" y="1526554"/>
            <a:ext cx="12522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rgbClr val="595959"/>
                </a:solidFill>
                <a:latin typeface="Raleway"/>
              </a:rPr>
              <a:t>Skin to Skin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235135" y="5076518"/>
            <a:ext cx="12715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rgbClr val="595959"/>
                </a:solidFill>
                <a:latin typeface="Raleway"/>
              </a:rPr>
              <a:t>Sweet taste</a:t>
            </a:r>
          </a:p>
        </p:txBody>
      </p:sp>
      <p:sp>
        <p:nvSpPr>
          <p:cNvPr id="5" name="Parallelogram 4"/>
          <p:cNvSpPr/>
          <p:nvPr/>
        </p:nvSpPr>
        <p:spPr>
          <a:xfrm rot="10800000" flipV="1">
            <a:off x="632296" y="3916749"/>
            <a:ext cx="4171089" cy="681546"/>
          </a:xfrm>
          <a:prstGeom prst="parallelogram">
            <a:avLst>
              <a:gd name="adj" fmla="val 139241"/>
            </a:avLst>
          </a:prstGeom>
          <a:solidFill>
            <a:srgbClr val="E6E0E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400" dirty="0">
                <a:solidFill>
                  <a:srgbClr val="595959"/>
                </a:solidFill>
                <a:latin typeface="Raleway"/>
              </a:rPr>
              <a:t>DIRECT EVIDENCE</a:t>
            </a:r>
            <a:endParaRPr lang="en-CA" dirty="0">
              <a:solidFill>
                <a:srgbClr val="595959"/>
              </a:solidFill>
              <a:latin typeface="Raleway"/>
            </a:endParaRPr>
          </a:p>
        </p:txBody>
      </p:sp>
      <p:cxnSp>
        <p:nvCxnSpPr>
          <p:cNvPr id="16" name="Straight Arrow Connector 15">
            <a:extLst/>
          </p:cNvPr>
          <p:cNvCxnSpPr>
            <a:cxnSpLocks/>
          </p:cNvCxnSpPr>
          <p:nvPr/>
        </p:nvCxnSpPr>
        <p:spPr>
          <a:xfrm flipV="1">
            <a:off x="3359604" y="1911569"/>
            <a:ext cx="1895036" cy="994192"/>
          </a:xfrm>
          <a:prstGeom prst="straightConnector1">
            <a:avLst/>
          </a:prstGeom>
          <a:ln w="12700">
            <a:solidFill>
              <a:srgbClr val="31364F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39157DFC-0B92-4E10-BBB2-B2F1A103108F}"/>
              </a:ext>
            </a:extLst>
          </p:cNvPr>
          <p:cNvSpPr/>
          <p:nvPr/>
        </p:nvSpPr>
        <p:spPr>
          <a:xfrm>
            <a:off x="0" y="0"/>
            <a:ext cx="9144000" cy="274870"/>
          </a:xfrm>
          <a:prstGeom prst="rect">
            <a:avLst/>
          </a:prstGeom>
          <a:solidFill>
            <a:schemeClr val="accent6">
              <a:alpha val="5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A" dirty="0"/>
              <a:t>NMA PRIMER</a:t>
            </a:r>
          </a:p>
        </p:txBody>
      </p:sp>
    </p:spTree>
    <p:extLst>
      <p:ext uri="{BB962C8B-B14F-4D97-AF65-F5344CB8AC3E}">
        <p14:creationId xmlns:p14="http://schemas.microsoft.com/office/powerpoint/2010/main" val="3811823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6"/>
    </mc:Choice>
    <mc:Fallback xmlns="">
      <p:transition spd="slow" advTm="246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665C95"/>
                </a:solidFill>
              </a:rPr>
              <a:t>DIRECT AND INDIRECT EVIDENCE</a:t>
            </a:r>
          </a:p>
        </p:txBody>
      </p:sp>
      <p:sp>
        <p:nvSpPr>
          <p:cNvPr id="6" name="Drops">
            <a:extLst>
              <a:ext uri="{FF2B5EF4-FFF2-40B4-BE49-F238E27FC236}">
                <a16:creationId xmlns="" xmlns:a16="http://schemas.microsoft.com/office/drawing/2014/main" id="{F4BBD768-92DA-4866-9A05-9D09023FCB3D}"/>
              </a:ext>
            </a:extLst>
          </p:cNvPr>
          <p:cNvSpPr/>
          <p:nvPr/>
        </p:nvSpPr>
        <p:spPr>
          <a:xfrm>
            <a:off x="2600795" y="2773710"/>
            <a:ext cx="889000" cy="901700"/>
          </a:xfrm>
          <a:prstGeom prst="ellipse">
            <a:avLst/>
          </a:prstGeom>
          <a:solidFill>
            <a:srgbClr val="665C95"/>
          </a:solidFill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CA" sz="1200">
              <a:solidFill>
                <a:srgbClr val="FFFFFF"/>
              </a:solidFill>
              <a:latin typeface="Garamond" panose="02020404030301010803" pitchFamily="18" charset="0"/>
            </a:endParaRPr>
          </a:p>
        </p:txBody>
      </p:sp>
      <p:sp>
        <p:nvSpPr>
          <p:cNvPr id="7" name="Sweet">
            <a:extLst>
              <a:ext uri="{FF2B5EF4-FFF2-40B4-BE49-F238E27FC236}">
                <a16:creationId xmlns="" xmlns:a16="http://schemas.microsoft.com/office/drawing/2014/main" id="{59C715BC-96C8-4440-AD83-C12955746FC5}"/>
              </a:ext>
            </a:extLst>
          </p:cNvPr>
          <p:cNvSpPr/>
          <p:nvPr/>
        </p:nvSpPr>
        <p:spPr>
          <a:xfrm>
            <a:off x="5070523" y="4135688"/>
            <a:ext cx="1257236" cy="1282636"/>
          </a:xfrm>
          <a:prstGeom prst="ellipse">
            <a:avLst/>
          </a:prstGeom>
          <a:solidFill>
            <a:srgbClr val="665C95"/>
          </a:solidFill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CA" sz="1200">
              <a:solidFill>
                <a:srgbClr val="FFFFFF"/>
              </a:solidFill>
              <a:latin typeface="Garamond" panose="02020404030301010803" pitchFamily="18" charset="0"/>
            </a:endParaRPr>
          </a:p>
        </p:txBody>
      </p:sp>
      <p:sp>
        <p:nvSpPr>
          <p:cNvPr id="8" name="Paracetamol">
            <a:extLst>
              <a:ext uri="{FF2B5EF4-FFF2-40B4-BE49-F238E27FC236}">
                <a16:creationId xmlns="" xmlns:a16="http://schemas.microsoft.com/office/drawing/2014/main" id="{7EFEF778-18CD-47EB-B707-9768991EFFD0}"/>
              </a:ext>
            </a:extLst>
          </p:cNvPr>
          <p:cNvSpPr/>
          <p:nvPr/>
        </p:nvSpPr>
        <p:spPr>
          <a:xfrm>
            <a:off x="5254640" y="1459131"/>
            <a:ext cx="889000" cy="904875"/>
          </a:xfrm>
          <a:prstGeom prst="ellipse">
            <a:avLst/>
          </a:prstGeom>
          <a:solidFill>
            <a:srgbClr val="665C95"/>
          </a:solidFill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CA" sz="1200">
              <a:solidFill>
                <a:srgbClr val="FFFFFF"/>
              </a:solidFill>
              <a:latin typeface="Garamond" panose="02020404030301010803" pitchFamily="18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="" xmlns:a16="http://schemas.microsoft.com/office/drawing/2014/main" id="{22B5678A-8486-46A0-9CEA-720940073CD9}"/>
              </a:ext>
            </a:extLst>
          </p:cNvPr>
          <p:cNvCxnSpPr>
            <a:cxnSpLocks/>
            <a:stCxn id="6" idx="5"/>
            <a:endCxn id="7" idx="2"/>
          </p:cNvCxnSpPr>
          <p:nvPr/>
        </p:nvCxnSpPr>
        <p:spPr>
          <a:xfrm>
            <a:off x="3359604" y="3543359"/>
            <a:ext cx="1710919" cy="1233647"/>
          </a:xfrm>
          <a:prstGeom prst="straightConnector1">
            <a:avLst/>
          </a:prstGeom>
          <a:ln w="12700">
            <a:solidFill>
              <a:srgbClr val="31364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="" xmlns:a16="http://schemas.microsoft.com/office/drawing/2014/main" id="{D89A1BAB-4906-4E00-B6DA-573032032672}"/>
              </a:ext>
            </a:extLst>
          </p:cNvPr>
          <p:cNvCxnSpPr>
            <a:stCxn id="7" idx="0"/>
            <a:endCxn id="8" idx="4"/>
          </p:cNvCxnSpPr>
          <p:nvPr/>
        </p:nvCxnSpPr>
        <p:spPr>
          <a:xfrm flipH="1" flipV="1">
            <a:off x="5699140" y="2364006"/>
            <a:ext cx="1" cy="1771682"/>
          </a:xfrm>
          <a:prstGeom prst="straightConnector1">
            <a:avLst/>
          </a:prstGeom>
          <a:ln w="12700">
            <a:solidFill>
              <a:srgbClr val="31364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329383" y="3443041"/>
            <a:ext cx="14526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rgbClr val="595959"/>
                </a:solidFill>
                <a:latin typeface="Raleway"/>
              </a:rPr>
              <a:t>Breastfeeding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259663" y="1526554"/>
            <a:ext cx="12522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rgbClr val="595959"/>
                </a:solidFill>
                <a:latin typeface="Raleway"/>
              </a:rPr>
              <a:t>Skin to Skin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235135" y="5076518"/>
            <a:ext cx="12715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rgbClr val="595959"/>
                </a:solidFill>
                <a:latin typeface="Raleway"/>
              </a:rPr>
              <a:t>Sweet taste</a:t>
            </a:r>
          </a:p>
        </p:txBody>
      </p:sp>
      <p:cxnSp>
        <p:nvCxnSpPr>
          <p:cNvPr id="14" name="Straight Arrow Connector 13">
            <a:extLst/>
          </p:cNvPr>
          <p:cNvCxnSpPr>
            <a:cxnSpLocks/>
            <a:stCxn id="6" idx="7"/>
            <a:endCxn id="8" idx="2"/>
          </p:cNvCxnSpPr>
          <p:nvPr/>
        </p:nvCxnSpPr>
        <p:spPr>
          <a:xfrm flipV="1">
            <a:off x="3359604" y="1911569"/>
            <a:ext cx="1895036" cy="994192"/>
          </a:xfrm>
          <a:prstGeom prst="straightConnector1">
            <a:avLst/>
          </a:prstGeom>
          <a:ln w="12700">
            <a:solidFill>
              <a:srgbClr val="31364F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Parallelogram 4"/>
          <p:cNvSpPr/>
          <p:nvPr/>
        </p:nvSpPr>
        <p:spPr>
          <a:xfrm rot="10800000" flipV="1">
            <a:off x="632296" y="3916749"/>
            <a:ext cx="4171089" cy="681546"/>
          </a:xfrm>
          <a:prstGeom prst="parallelogram">
            <a:avLst>
              <a:gd name="adj" fmla="val 139241"/>
            </a:avLst>
          </a:prstGeom>
          <a:solidFill>
            <a:srgbClr val="E6E0E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400" dirty="0">
                <a:solidFill>
                  <a:srgbClr val="595959"/>
                </a:solidFill>
                <a:latin typeface="Raleway"/>
              </a:rPr>
              <a:t>DIRECT EVIDENCE</a:t>
            </a:r>
            <a:endParaRPr lang="en-CA" dirty="0">
              <a:solidFill>
                <a:srgbClr val="595959"/>
              </a:solidFill>
              <a:latin typeface="Raleway"/>
            </a:endParaRPr>
          </a:p>
        </p:txBody>
      </p:sp>
      <p:sp>
        <p:nvSpPr>
          <p:cNvPr id="15" name="Parallelogram 14"/>
          <p:cNvSpPr/>
          <p:nvPr/>
        </p:nvSpPr>
        <p:spPr>
          <a:xfrm>
            <a:off x="126458" y="2016693"/>
            <a:ext cx="4924607" cy="641103"/>
          </a:xfrm>
          <a:prstGeom prst="parallelogram">
            <a:avLst>
              <a:gd name="adj" fmla="val 191418"/>
            </a:avLst>
          </a:prstGeom>
          <a:solidFill>
            <a:srgbClr val="E6E0E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CA" sz="2400" dirty="0">
                <a:solidFill>
                  <a:srgbClr val="595959"/>
                </a:solidFill>
                <a:latin typeface="Raleway"/>
              </a:rPr>
              <a:t>INDIRECT EVIDENCE</a:t>
            </a:r>
            <a:endParaRPr lang="en-CA" dirty="0">
              <a:solidFill>
                <a:srgbClr val="595959"/>
              </a:solidFill>
              <a:latin typeface="Raleway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="" xmlns:a16="http://schemas.microsoft.com/office/drawing/2014/main" id="{769F45D2-F55B-4C4A-A587-983DD0AE17B5}"/>
              </a:ext>
            </a:extLst>
          </p:cNvPr>
          <p:cNvSpPr/>
          <p:nvPr/>
        </p:nvSpPr>
        <p:spPr>
          <a:xfrm>
            <a:off x="0" y="0"/>
            <a:ext cx="9144000" cy="274870"/>
          </a:xfrm>
          <a:prstGeom prst="rect">
            <a:avLst/>
          </a:prstGeom>
          <a:solidFill>
            <a:schemeClr val="accent6">
              <a:alpha val="5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A" dirty="0"/>
              <a:t>NMA PRIMER</a:t>
            </a:r>
          </a:p>
        </p:txBody>
      </p:sp>
    </p:spTree>
    <p:extLst>
      <p:ext uri="{BB962C8B-B14F-4D97-AF65-F5344CB8AC3E}">
        <p14:creationId xmlns:p14="http://schemas.microsoft.com/office/powerpoint/2010/main" val="2261490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6"/>
    </mc:Choice>
    <mc:Fallback xmlns="">
      <p:transition spd="slow" advTm="246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665C95"/>
                </a:solidFill>
              </a:rPr>
              <a:t>DIRECT AND INDIRECT EVIDENCE</a:t>
            </a:r>
          </a:p>
        </p:txBody>
      </p:sp>
      <p:sp>
        <p:nvSpPr>
          <p:cNvPr id="6" name="Drops">
            <a:extLst>
              <a:ext uri="{FF2B5EF4-FFF2-40B4-BE49-F238E27FC236}">
                <a16:creationId xmlns="" xmlns:a16="http://schemas.microsoft.com/office/drawing/2014/main" id="{F4BBD768-92DA-4866-9A05-9D09023FCB3D}"/>
              </a:ext>
            </a:extLst>
          </p:cNvPr>
          <p:cNvSpPr/>
          <p:nvPr/>
        </p:nvSpPr>
        <p:spPr>
          <a:xfrm>
            <a:off x="2600795" y="2773710"/>
            <a:ext cx="889000" cy="901700"/>
          </a:xfrm>
          <a:prstGeom prst="ellipse">
            <a:avLst/>
          </a:prstGeom>
          <a:solidFill>
            <a:srgbClr val="665C95"/>
          </a:solidFill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CA" sz="1200">
              <a:solidFill>
                <a:srgbClr val="FFFFFF"/>
              </a:solidFill>
              <a:latin typeface="Garamond" panose="02020404030301010803" pitchFamily="18" charset="0"/>
            </a:endParaRPr>
          </a:p>
        </p:txBody>
      </p:sp>
      <p:sp>
        <p:nvSpPr>
          <p:cNvPr id="7" name="Sweet">
            <a:extLst>
              <a:ext uri="{FF2B5EF4-FFF2-40B4-BE49-F238E27FC236}">
                <a16:creationId xmlns="" xmlns:a16="http://schemas.microsoft.com/office/drawing/2014/main" id="{59C715BC-96C8-4440-AD83-C12955746FC5}"/>
              </a:ext>
            </a:extLst>
          </p:cNvPr>
          <p:cNvSpPr/>
          <p:nvPr/>
        </p:nvSpPr>
        <p:spPr>
          <a:xfrm>
            <a:off x="5070523" y="4135688"/>
            <a:ext cx="1257236" cy="1282636"/>
          </a:xfrm>
          <a:prstGeom prst="ellipse">
            <a:avLst/>
          </a:prstGeom>
          <a:solidFill>
            <a:srgbClr val="665C95"/>
          </a:solidFill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CA" sz="1200">
              <a:solidFill>
                <a:srgbClr val="FFFFFF"/>
              </a:solidFill>
              <a:latin typeface="Garamond" panose="02020404030301010803" pitchFamily="18" charset="0"/>
            </a:endParaRPr>
          </a:p>
        </p:txBody>
      </p:sp>
      <p:sp>
        <p:nvSpPr>
          <p:cNvPr id="8" name="Paracetamol">
            <a:extLst>
              <a:ext uri="{FF2B5EF4-FFF2-40B4-BE49-F238E27FC236}">
                <a16:creationId xmlns="" xmlns:a16="http://schemas.microsoft.com/office/drawing/2014/main" id="{7EFEF778-18CD-47EB-B707-9768991EFFD0}"/>
              </a:ext>
            </a:extLst>
          </p:cNvPr>
          <p:cNvSpPr/>
          <p:nvPr/>
        </p:nvSpPr>
        <p:spPr>
          <a:xfrm>
            <a:off x="5254640" y="1459131"/>
            <a:ext cx="889000" cy="904875"/>
          </a:xfrm>
          <a:prstGeom prst="ellipse">
            <a:avLst/>
          </a:prstGeom>
          <a:solidFill>
            <a:srgbClr val="665C95"/>
          </a:solidFill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CA" sz="1200">
              <a:solidFill>
                <a:srgbClr val="FFFFFF"/>
              </a:solidFill>
              <a:latin typeface="Garamond" panose="02020404030301010803" pitchFamily="18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="" xmlns:a16="http://schemas.microsoft.com/office/drawing/2014/main" id="{22B5678A-8486-46A0-9CEA-720940073CD9}"/>
              </a:ext>
            </a:extLst>
          </p:cNvPr>
          <p:cNvCxnSpPr>
            <a:cxnSpLocks/>
            <a:stCxn id="6" idx="5"/>
            <a:endCxn id="7" idx="2"/>
          </p:cNvCxnSpPr>
          <p:nvPr/>
        </p:nvCxnSpPr>
        <p:spPr>
          <a:xfrm>
            <a:off x="3359604" y="3543359"/>
            <a:ext cx="1710919" cy="1233647"/>
          </a:xfrm>
          <a:prstGeom prst="straightConnector1">
            <a:avLst/>
          </a:prstGeom>
          <a:ln w="12700">
            <a:solidFill>
              <a:srgbClr val="31364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="" xmlns:a16="http://schemas.microsoft.com/office/drawing/2014/main" id="{D89A1BAB-4906-4E00-B6DA-573032032672}"/>
              </a:ext>
            </a:extLst>
          </p:cNvPr>
          <p:cNvCxnSpPr>
            <a:stCxn id="7" idx="0"/>
            <a:endCxn id="8" idx="4"/>
          </p:cNvCxnSpPr>
          <p:nvPr/>
        </p:nvCxnSpPr>
        <p:spPr>
          <a:xfrm flipH="1" flipV="1">
            <a:off x="5699140" y="2364006"/>
            <a:ext cx="1" cy="1771682"/>
          </a:xfrm>
          <a:prstGeom prst="straightConnector1">
            <a:avLst/>
          </a:prstGeom>
          <a:ln w="12700">
            <a:solidFill>
              <a:srgbClr val="31364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329383" y="3443041"/>
            <a:ext cx="14526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rgbClr val="595959"/>
                </a:solidFill>
                <a:latin typeface="Raleway"/>
              </a:rPr>
              <a:t>Breastfeeding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259663" y="1526554"/>
            <a:ext cx="12522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rgbClr val="595959"/>
                </a:solidFill>
                <a:latin typeface="Raleway"/>
              </a:rPr>
              <a:t>Skin to Skin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235135" y="5076518"/>
            <a:ext cx="12715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rgbClr val="595959"/>
                </a:solidFill>
                <a:latin typeface="Raleway"/>
              </a:rPr>
              <a:t>Sweet taste</a:t>
            </a:r>
          </a:p>
        </p:txBody>
      </p:sp>
      <p:cxnSp>
        <p:nvCxnSpPr>
          <p:cNvPr id="14" name="Straight Arrow Connector 13">
            <a:extLst/>
          </p:cNvPr>
          <p:cNvCxnSpPr>
            <a:cxnSpLocks/>
            <a:stCxn id="6" idx="7"/>
            <a:endCxn id="8" idx="2"/>
          </p:cNvCxnSpPr>
          <p:nvPr/>
        </p:nvCxnSpPr>
        <p:spPr>
          <a:xfrm flipV="1">
            <a:off x="3359604" y="1911569"/>
            <a:ext cx="1895036" cy="994192"/>
          </a:xfrm>
          <a:prstGeom prst="straightConnector1">
            <a:avLst/>
          </a:prstGeom>
          <a:ln w="12700">
            <a:solidFill>
              <a:srgbClr val="31364F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Parallelogram 4"/>
          <p:cNvSpPr/>
          <p:nvPr/>
        </p:nvSpPr>
        <p:spPr>
          <a:xfrm rot="10800000" flipV="1">
            <a:off x="632296" y="3916749"/>
            <a:ext cx="4171089" cy="681546"/>
          </a:xfrm>
          <a:prstGeom prst="parallelogram">
            <a:avLst>
              <a:gd name="adj" fmla="val 139241"/>
            </a:avLst>
          </a:prstGeom>
          <a:solidFill>
            <a:srgbClr val="E6E0E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400" dirty="0">
                <a:solidFill>
                  <a:srgbClr val="595959"/>
                </a:solidFill>
                <a:latin typeface="Raleway"/>
              </a:rPr>
              <a:t>DIRECT EVIDENCE</a:t>
            </a:r>
            <a:endParaRPr lang="en-CA" dirty="0">
              <a:solidFill>
                <a:srgbClr val="595959"/>
              </a:solidFill>
              <a:latin typeface="Raleway"/>
            </a:endParaRPr>
          </a:p>
        </p:txBody>
      </p:sp>
      <p:sp>
        <p:nvSpPr>
          <p:cNvPr id="15" name="Parallelogram 14"/>
          <p:cNvSpPr/>
          <p:nvPr/>
        </p:nvSpPr>
        <p:spPr>
          <a:xfrm>
            <a:off x="126458" y="2016693"/>
            <a:ext cx="4924607" cy="641103"/>
          </a:xfrm>
          <a:prstGeom prst="parallelogram">
            <a:avLst>
              <a:gd name="adj" fmla="val 191418"/>
            </a:avLst>
          </a:prstGeom>
          <a:solidFill>
            <a:srgbClr val="E6E0E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CA" sz="2400" dirty="0">
                <a:solidFill>
                  <a:srgbClr val="595959"/>
                </a:solidFill>
                <a:latin typeface="Raleway"/>
              </a:rPr>
              <a:t>INDIRECT EVIDENCE</a:t>
            </a:r>
            <a:endParaRPr lang="en-CA" dirty="0">
              <a:solidFill>
                <a:srgbClr val="595959"/>
              </a:solidFill>
              <a:latin typeface="Raleway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="" xmlns:a16="http://schemas.microsoft.com/office/drawing/2014/main" id="{294752EA-50FF-4A4F-85ED-02F4C704FA00}"/>
              </a:ext>
            </a:extLst>
          </p:cNvPr>
          <p:cNvSpPr/>
          <p:nvPr/>
        </p:nvSpPr>
        <p:spPr>
          <a:xfrm>
            <a:off x="0" y="0"/>
            <a:ext cx="9144000" cy="274870"/>
          </a:xfrm>
          <a:prstGeom prst="rect">
            <a:avLst/>
          </a:prstGeom>
          <a:solidFill>
            <a:schemeClr val="accent6">
              <a:alpha val="5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A" dirty="0"/>
              <a:t>NMA PRIMER</a:t>
            </a:r>
          </a:p>
        </p:txBody>
      </p:sp>
    </p:spTree>
    <p:extLst>
      <p:ext uri="{BB962C8B-B14F-4D97-AF65-F5344CB8AC3E}">
        <p14:creationId xmlns:p14="http://schemas.microsoft.com/office/powerpoint/2010/main" val="3918429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6"/>
    </mc:Choice>
    <mc:Fallback xmlns="">
      <p:transition spd="slow" advTm="246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665C95"/>
                </a:solidFill>
              </a:rPr>
              <a:t>ASSUMPTIONS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214003"/>
          </a:xfrm>
        </p:spPr>
        <p:txBody>
          <a:bodyPr>
            <a:normAutofit fontScale="92500" lnSpcReduction="1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Raleway"/>
                <a:cs typeface="Raleway"/>
              </a:rPr>
              <a:t>Similar to pairwise meta-analysis</a:t>
            </a:r>
          </a:p>
          <a:p>
            <a:pPr>
              <a:lnSpc>
                <a:spcPct val="150000"/>
              </a:lnSpc>
              <a:buFontTx/>
              <a:buChar char="-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Raleway"/>
                <a:cs typeface="Raleway"/>
              </a:rPr>
              <a:t>Trials are similar with respect to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Raleway"/>
                <a:cs typeface="Raleway"/>
              </a:rPr>
              <a:t>distribution of effect modifiers</a:t>
            </a:r>
          </a:p>
          <a:p>
            <a:pPr marL="0" indent="0">
              <a:lnSpc>
                <a:spcPct val="150000"/>
              </a:lnSpc>
              <a:buNone/>
            </a:pP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latin typeface="Raleway"/>
              <a:cs typeface="Raleway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Raleway"/>
                <a:cs typeface="Raleway"/>
              </a:rPr>
              <a:t>Terminology:</a:t>
            </a:r>
          </a:p>
          <a:p>
            <a:pPr>
              <a:lnSpc>
                <a:spcPct val="150000"/>
              </a:lnSpc>
              <a:buFontTx/>
              <a:buChar char="-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Raleway"/>
                <a:cs typeface="Raleway"/>
              </a:rPr>
              <a:t>Transitivity</a:t>
            </a:r>
          </a:p>
          <a:p>
            <a:pPr lvl="1">
              <a:lnSpc>
                <a:spcPct val="150000"/>
              </a:lnSpc>
              <a:buFontTx/>
              <a:buChar char="-"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Raleway"/>
                <a:cs typeface="Raleway"/>
              </a:rPr>
              <a:t>Clinical judgement</a:t>
            </a:r>
          </a:p>
          <a:p>
            <a:pPr>
              <a:lnSpc>
                <a:spcPct val="150000"/>
              </a:lnSpc>
              <a:buFontTx/>
              <a:buChar char="-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Raleway"/>
                <a:cs typeface="Raleway"/>
              </a:rPr>
              <a:t>Consistency</a:t>
            </a:r>
          </a:p>
          <a:p>
            <a:pPr lvl="1">
              <a:lnSpc>
                <a:spcPct val="150000"/>
              </a:lnSpc>
              <a:buFontTx/>
              <a:buChar char="-"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Raleway"/>
                <a:cs typeface="Raleway"/>
              </a:rPr>
              <a:t>Formal tests</a:t>
            </a:r>
          </a:p>
          <a:p>
            <a:pPr>
              <a:lnSpc>
                <a:spcPct val="150000"/>
              </a:lnSpc>
            </a:pP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Raleway"/>
              <a:cs typeface="Raleway"/>
            </a:endParaRPr>
          </a:p>
        </p:txBody>
      </p:sp>
      <p:sp>
        <p:nvSpPr>
          <p:cNvPr id="4" name="Drops">
            <a:extLst/>
          </p:cNvPr>
          <p:cNvSpPr/>
          <p:nvPr/>
        </p:nvSpPr>
        <p:spPr>
          <a:xfrm>
            <a:off x="5222732" y="2156625"/>
            <a:ext cx="889000" cy="901700"/>
          </a:xfrm>
          <a:prstGeom prst="ellipse">
            <a:avLst/>
          </a:prstGeom>
          <a:solidFill>
            <a:srgbClr val="665C95"/>
          </a:solidFill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CA" sz="1200">
              <a:solidFill>
                <a:srgbClr val="FFFFFF"/>
              </a:solidFill>
              <a:latin typeface="Garamond" panose="02020404030301010803" pitchFamily="18" charset="0"/>
            </a:endParaRPr>
          </a:p>
        </p:txBody>
      </p:sp>
      <p:sp>
        <p:nvSpPr>
          <p:cNvPr id="5" name="Sweet">
            <a:extLst/>
          </p:cNvPr>
          <p:cNvSpPr/>
          <p:nvPr/>
        </p:nvSpPr>
        <p:spPr>
          <a:xfrm>
            <a:off x="6571205" y="3220029"/>
            <a:ext cx="1257236" cy="1282636"/>
          </a:xfrm>
          <a:prstGeom prst="ellipse">
            <a:avLst/>
          </a:prstGeom>
          <a:solidFill>
            <a:srgbClr val="665C95"/>
          </a:solidFill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CA" sz="1200">
              <a:solidFill>
                <a:srgbClr val="FFFFFF"/>
              </a:solidFill>
              <a:latin typeface="Garamond" panose="02020404030301010803" pitchFamily="18" charset="0"/>
            </a:endParaRPr>
          </a:p>
        </p:txBody>
      </p:sp>
      <p:sp>
        <p:nvSpPr>
          <p:cNvPr id="6" name="Paracetamol">
            <a:extLst/>
          </p:cNvPr>
          <p:cNvSpPr/>
          <p:nvPr/>
        </p:nvSpPr>
        <p:spPr>
          <a:xfrm>
            <a:off x="6939441" y="1597743"/>
            <a:ext cx="889000" cy="904875"/>
          </a:xfrm>
          <a:prstGeom prst="ellipse">
            <a:avLst/>
          </a:prstGeom>
          <a:solidFill>
            <a:srgbClr val="665C95"/>
          </a:solidFill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CA" sz="1200">
              <a:solidFill>
                <a:srgbClr val="FFFFFF"/>
              </a:solidFill>
              <a:latin typeface="Garamond" panose="02020404030301010803" pitchFamily="18" charset="0"/>
            </a:endParaRPr>
          </a:p>
        </p:txBody>
      </p:sp>
      <p:cxnSp>
        <p:nvCxnSpPr>
          <p:cNvPr id="7" name="Straight Arrow Connector 6">
            <a:extLst/>
          </p:cNvPr>
          <p:cNvCxnSpPr>
            <a:cxnSpLocks/>
            <a:stCxn id="4" idx="5"/>
            <a:endCxn id="5" idx="1"/>
          </p:cNvCxnSpPr>
          <p:nvPr/>
        </p:nvCxnSpPr>
        <p:spPr>
          <a:xfrm>
            <a:off x="5981541" y="2926274"/>
            <a:ext cx="773782" cy="481593"/>
          </a:xfrm>
          <a:prstGeom prst="straightConnector1">
            <a:avLst/>
          </a:prstGeom>
          <a:ln w="12700">
            <a:solidFill>
              <a:srgbClr val="31364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/>
          </p:cNvPr>
          <p:cNvCxnSpPr>
            <a:stCxn id="5" idx="0"/>
            <a:endCxn id="6" idx="4"/>
          </p:cNvCxnSpPr>
          <p:nvPr/>
        </p:nvCxnSpPr>
        <p:spPr>
          <a:xfrm flipV="1">
            <a:off x="7199823" y="2502618"/>
            <a:ext cx="184118" cy="717411"/>
          </a:xfrm>
          <a:prstGeom prst="straightConnector1">
            <a:avLst/>
          </a:prstGeom>
          <a:ln w="12700">
            <a:solidFill>
              <a:srgbClr val="31364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237090" y="2919825"/>
            <a:ext cx="13335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>
                <a:solidFill>
                  <a:srgbClr val="595959"/>
                </a:solidFill>
                <a:latin typeface="Raleway"/>
              </a:rPr>
              <a:t>Breastfeeding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636159" y="1458015"/>
            <a:ext cx="9765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200" dirty="0">
                <a:solidFill>
                  <a:srgbClr val="595959"/>
                </a:solidFill>
                <a:latin typeface="Raleway"/>
              </a:rPr>
              <a:t>Skin to Skin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710493" y="4225666"/>
            <a:ext cx="9941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200" dirty="0">
                <a:solidFill>
                  <a:srgbClr val="595959"/>
                </a:solidFill>
                <a:latin typeface="Raleway"/>
              </a:rPr>
              <a:t>Sweet taste</a:t>
            </a:r>
          </a:p>
        </p:txBody>
      </p:sp>
      <p:cxnSp>
        <p:nvCxnSpPr>
          <p:cNvPr id="12" name="Straight Arrow Connector 11">
            <a:extLst/>
          </p:cNvPr>
          <p:cNvCxnSpPr>
            <a:cxnSpLocks/>
            <a:stCxn id="4" idx="7"/>
            <a:endCxn id="6" idx="2"/>
          </p:cNvCxnSpPr>
          <p:nvPr/>
        </p:nvCxnSpPr>
        <p:spPr>
          <a:xfrm flipV="1">
            <a:off x="5981541" y="2050181"/>
            <a:ext cx="957900" cy="238495"/>
          </a:xfrm>
          <a:prstGeom prst="straightConnector1">
            <a:avLst/>
          </a:prstGeom>
          <a:ln w="12700">
            <a:solidFill>
              <a:srgbClr val="31364F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="" xmlns:a16="http://schemas.microsoft.com/office/drawing/2014/main" id="{660580DE-66EC-49E5-8E8C-88F38263F0A9}"/>
              </a:ext>
            </a:extLst>
          </p:cNvPr>
          <p:cNvSpPr/>
          <p:nvPr/>
        </p:nvSpPr>
        <p:spPr>
          <a:xfrm>
            <a:off x="5419748" y="5644927"/>
            <a:ext cx="348531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>
                <a:solidFill>
                  <a:srgbClr val="595959"/>
                </a:solidFill>
                <a:latin typeface="Raleway"/>
                <a:ea typeface="Calibri" panose="020F0502020204030204" pitchFamily="34" charset="0"/>
                <a:cs typeface="Times New Roman" panose="02020603050405020304" pitchFamily="18" charset="0"/>
              </a:rPr>
              <a:t>Dias, Sutton, Ades, &amp; Welton, 2013</a:t>
            </a:r>
            <a:endParaRPr lang="en-CA" dirty="0">
              <a:solidFill>
                <a:srgbClr val="595959"/>
              </a:solidFill>
              <a:latin typeface="Raleway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="" xmlns:a16="http://schemas.microsoft.com/office/drawing/2014/main" id="{DFA29855-A70F-4971-81F5-22D651CE8E57}"/>
              </a:ext>
            </a:extLst>
          </p:cNvPr>
          <p:cNvSpPr/>
          <p:nvPr/>
        </p:nvSpPr>
        <p:spPr>
          <a:xfrm>
            <a:off x="0" y="0"/>
            <a:ext cx="9144000" cy="274870"/>
          </a:xfrm>
          <a:prstGeom prst="rect">
            <a:avLst/>
          </a:prstGeom>
          <a:solidFill>
            <a:schemeClr val="accent6">
              <a:alpha val="5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A" dirty="0"/>
              <a:t>NMA PRIMER</a:t>
            </a:r>
          </a:p>
        </p:txBody>
      </p:sp>
    </p:spTree>
    <p:extLst>
      <p:ext uri="{BB962C8B-B14F-4D97-AF65-F5344CB8AC3E}">
        <p14:creationId xmlns:p14="http://schemas.microsoft.com/office/powerpoint/2010/main" val="1219679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6"/>
    </mc:Choice>
    <mc:Fallback xmlns="">
      <p:transition spd="slow" advTm="246"/>
    </mc:Fallback>
  </mc:AlternateContent>
</p:sld>
</file>

<file path=ppt/theme/theme1.xml><?xml version="1.0" encoding="utf-8"?>
<a:theme xmlns:a="http://schemas.openxmlformats.org/drawingml/2006/main" name="mom-linc-CPPR Test January 17_2016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mom-linc-CPPR Test January 17_2016</Template>
  <TotalTime>28980</TotalTime>
  <Words>1160</Words>
  <Application>Microsoft Office PowerPoint</Application>
  <PresentationFormat>On-screen Show (4:3)</PresentationFormat>
  <Paragraphs>242</Paragraphs>
  <Slides>31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0" baseType="lpstr">
      <vt:lpstr>Arial</vt:lpstr>
      <vt:lpstr>Calibri</vt:lpstr>
      <vt:lpstr>Garamond</vt:lpstr>
      <vt:lpstr>Helvetica Light</vt:lpstr>
      <vt:lpstr>Raleway</vt:lpstr>
      <vt:lpstr>Raleway Medium</vt:lpstr>
      <vt:lpstr>Times New Roman</vt:lpstr>
      <vt:lpstr>Wingdings</vt:lpstr>
      <vt:lpstr>mom-linc-CPPR Test January 17_2016</vt:lpstr>
      <vt:lpstr>Network meta-analysis: An introduction and applied example</vt:lpstr>
      <vt:lpstr>PowerPoint Presentation</vt:lpstr>
      <vt:lpstr>WHY CONDUCT A META-ANALYSIS?</vt:lpstr>
      <vt:lpstr>WHAT IF HAD A DIFFERENT QUESTION?</vt:lpstr>
      <vt:lpstr>DIRECT AND INDIRECT EVIDENCE</vt:lpstr>
      <vt:lpstr>DIRECT AND INDIRECT EVIDENCE</vt:lpstr>
      <vt:lpstr>DIRECT AND INDIRECT EVIDENCE</vt:lpstr>
      <vt:lpstr>DIRECT AND INDIRECT EVIDENCE</vt:lpstr>
      <vt:lpstr>ASSUMPTIONS</vt:lpstr>
      <vt:lpstr>WHAT CAN NMA ADD?</vt:lpstr>
      <vt:lpstr>Basic steps in an NMA</vt:lpstr>
      <vt:lpstr>TWO MAIN APPROACHES</vt:lpstr>
      <vt:lpstr>PowerPoint Presentation</vt:lpstr>
      <vt:lpstr>SCREENING FOR ROP</vt:lpstr>
      <vt:lpstr>PowerPoint Presentation</vt:lpstr>
      <vt:lpstr>PowerPoint Presentation</vt:lpstr>
      <vt:lpstr>STATISTICAL ANALYSIS</vt:lpstr>
      <vt:lpstr>STATISTICAL ANALYSIS</vt:lpstr>
      <vt:lpstr>PowerPoint Presentation</vt:lpstr>
      <vt:lpstr>PowerPoint Presentation</vt:lpstr>
      <vt:lpstr>PowerPoint Presentation</vt:lpstr>
      <vt:lpstr>League table (all comparisons)</vt:lpstr>
      <vt:lpstr>PIPP Reactivity vs Topical Anesthetic</vt:lpstr>
      <vt:lpstr>PowerPoint Presentation</vt:lpstr>
      <vt:lpstr>CONCLUSIONS</vt:lpstr>
      <vt:lpstr>REFERENCES</vt:lpstr>
      <vt:lpstr>Acknowledgements</vt:lpstr>
      <vt:lpstr>PowerPoint Presentation</vt:lpstr>
      <vt:lpstr>Identifying influential studies</vt:lpstr>
      <vt:lpstr>Participant characteristics</vt:lpstr>
      <vt:lpstr>Study Characteristics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kaitlyn sheffield</dc:creator>
  <cp:lastModifiedBy>Disher, Tim</cp:lastModifiedBy>
  <cp:revision>403</cp:revision>
  <dcterms:created xsi:type="dcterms:W3CDTF">2015-09-09T19:42:01Z</dcterms:created>
  <dcterms:modified xsi:type="dcterms:W3CDTF">2018-02-07T12:22:39Z</dcterms:modified>
</cp:coreProperties>
</file>